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8" r:id="rId9"/>
    <p:sldId id="262" r:id="rId10"/>
    <p:sldId id="263" r:id="rId11"/>
    <p:sldId id="275" r:id="rId12"/>
    <p:sldId id="265" r:id="rId13"/>
    <p:sldId id="269" r:id="rId14"/>
    <p:sldId id="291" r:id="rId15"/>
    <p:sldId id="270" r:id="rId16"/>
    <p:sldId id="272" r:id="rId17"/>
    <p:sldId id="271" r:id="rId18"/>
    <p:sldId id="273" r:id="rId19"/>
    <p:sldId id="274" r:id="rId20"/>
    <p:sldId id="289" r:id="rId21"/>
    <p:sldId id="288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90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723" autoAdjust="0"/>
  </p:normalViewPr>
  <p:slideViewPr>
    <p:cSldViewPr snapToGrid="0">
      <p:cViewPr varScale="1">
        <p:scale>
          <a:sx n="122" d="100"/>
          <a:sy n="122" d="100"/>
        </p:scale>
        <p:origin x="1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1-10-15T03:07:44.0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11254 13088 0,'35'0'63,"18"0"-48,17 0-15,36 0 16,35 0-16,53 0 16,0 0-16,-17 0 15,34 0-15,125 0 16,-72 0-1,-87 0 1,-1 0 0,18 0-1,35 0 1,1 0 15,-125-18-31,-52 18 16,0 0-16,18-17 15,-36 17-15,89 0 16,-54-18-16,54 1 16,52 17-1,-158 0 1,-1 0 0,1 0-1,-1 0 1,107 0-1,123 0 1,106 0 0,-212 0-1,-124 0 1,1-18 15,35 18-15,70-18-1,-17 18 1,-70 0 0,-1 0-1,71 0 1,35 0 0,18 0-1,-1 0 1,-122 0-1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58FAE7-1ED5-4C0F-9F64-C8E663EAF234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317D91-8673-4403-B429-CFF55A685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3904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weixin_51497782/article/details/123160123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w3cschool.cn/hadoop/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cschool.cn/hadoop/xvmi1hd6.html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weixin_51497782/article/details/123160123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821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查看计算机名：</a:t>
            </a:r>
            <a:r>
              <a:rPr lang="en-US" altLang="zh-CN" dirty="0" err="1" smtClean="0"/>
              <a:t>hostnamectl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固定</a:t>
            </a:r>
            <a:r>
              <a:rPr lang="en-US" altLang="zh-CN" dirty="0" smtClean="0"/>
              <a:t>IP</a:t>
            </a:r>
            <a:r>
              <a:rPr lang="zh-CN" altLang="en-US" dirty="0" smtClean="0"/>
              <a:t>修改方法：</a:t>
            </a:r>
            <a:r>
              <a:rPr lang="en-US" altLang="zh-CN" dirty="0" smtClean="0"/>
              <a:t>https://www.jianshu.com/p/872e2e2e502d</a:t>
            </a:r>
          </a:p>
          <a:p>
            <a:r>
              <a:rPr lang="en-US" altLang="zh-CN" dirty="0" smtClean="0"/>
              <a:t>https://cloud.tencent.com/developer/article/1711887</a:t>
            </a:r>
          </a:p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 install network-manager </a:t>
            </a:r>
          </a:p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nmcli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device show ens33 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8493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Hdfs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dfsadmin</a:t>
            </a:r>
            <a:r>
              <a:rPr lang="en-US" altLang="zh-CN" dirty="0" smtClean="0"/>
              <a:t> –</a:t>
            </a:r>
            <a:r>
              <a:rPr lang="en-US" altLang="zh-CN" dirty="0" err="1" smtClean="0"/>
              <a:t>safemode</a:t>
            </a:r>
            <a:r>
              <a:rPr lang="en-US" altLang="zh-CN" dirty="0" smtClean="0"/>
              <a:t> get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24689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salve1</a:t>
            </a:r>
            <a:r>
              <a:rPr lang="zh-CN" altLang="en-US" dirty="0" smtClean="0"/>
              <a:t>和</a:t>
            </a:r>
            <a:r>
              <a:rPr lang="en-US" altLang="zh-CN" dirty="0" smtClean="0"/>
              <a:t>slave2</a:t>
            </a:r>
            <a:r>
              <a:rPr lang="zh-CN" altLang="en-US" dirty="0" smtClean="0"/>
              <a:t>上可以查看</a:t>
            </a:r>
            <a:r>
              <a:rPr lang="en-US" altLang="zh-CN" dirty="0" smtClean="0"/>
              <a:t>master</a:t>
            </a:r>
            <a:r>
              <a:rPr lang="zh-CN" altLang="en-US" dirty="0" smtClean="0"/>
              <a:t>的密钥：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authorized_keys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 err="1" smtClean="0"/>
              <a:t>ssh</a:t>
            </a:r>
            <a:r>
              <a:rPr lang="en-US" altLang="zh-CN" dirty="0" smtClean="0"/>
              <a:t>-copy-id -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~/.</a:t>
            </a:r>
            <a:r>
              <a:rPr lang="en-US" altLang="zh-CN" dirty="0" err="1" smtClean="0"/>
              <a:t>ssh</a:t>
            </a:r>
            <a:r>
              <a:rPr lang="en-US" altLang="zh-CN" dirty="0" smtClean="0"/>
              <a:t>/id_rsa.pub bigdata2022@192.168.137.129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4898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官方文档：</a:t>
            </a:r>
            <a:r>
              <a:rPr lang="en-US" altLang="zh-CN" dirty="0" smtClean="0"/>
              <a:t>https://hadoop.apache.org/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5889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https://blog.csdn.net/ViMan1204/article/details/89005702?utm_medium=distribute.pc_relevant.none-task-blog-2~default~baidujs_baidulandingword~default-4-89005702-blog-120799721.pc_relevant_3mothn_strategy_and_data_recovery&amp;spm=1001.2101.3001.4242.3&amp;utm_relevant_index=7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2956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配置说明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</a:t>
            </a:r>
            <a:r>
              <a:rPr lang="en-US" altLang="zh-CN" dirty="0" smtClean="0"/>
              <a:t>https://blog.csdn.net/w13716207404/article/details/126317064</a:t>
            </a:r>
          </a:p>
          <a:p>
            <a:r>
              <a:rPr lang="zh-CN" altLang="en-US" dirty="0" smtClean="0"/>
              <a:t>配置说明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</a:t>
            </a:r>
            <a:r>
              <a:rPr lang="en-US" altLang="zh-CN" dirty="0" smtClean="0"/>
              <a:t>https://blog.csdn.net/ViMan1204/article/details/88980813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官方文档：</a:t>
            </a:r>
            <a:r>
              <a:rPr lang="en-US" altLang="zh-CN" dirty="0" smtClean="0"/>
              <a:t>https://hadoop.apache.org/docs/current/hadoop-project-dist/hadoop-common/core-default.xml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3159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配置说明：</a:t>
            </a:r>
            <a:r>
              <a:rPr lang="en-US" altLang="zh-CN" dirty="0" smtClean="0"/>
              <a:t>https://blog.csdn.net/qq_35995514/article/details/120799721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另外一版本</a:t>
            </a:r>
            <a:endParaRPr lang="en-US" altLang="zh-CN" dirty="0" smtClean="0"/>
          </a:p>
          <a:p>
            <a:r>
              <a:rPr lang="en-US" altLang="zh-CN" dirty="0" smtClean="0"/>
              <a:t>&lt;configuration&gt;</a:t>
            </a:r>
          </a:p>
          <a:p>
            <a:r>
              <a:rPr lang="en-US" altLang="zh-CN" dirty="0" smtClean="0"/>
              <a:t>    &lt;property&gt;</a:t>
            </a:r>
          </a:p>
          <a:p>
            <a:r>
              <a:rPr lang="en-US" altLang="zh-CN" dirty="0" smtClean="0"/>
              <a:t>        &lt;name&gt;</a:t>
            </a:r>
            <a:r>
              <a:rPr lang="en-US" altLang="zh-CN" dirty="0" err="1" smtClean="0"/>
              <a:t>dfs.replication</a:t>
            </a:r>
            <a:r>
              <a:rPr lang="en-US" altLang="zh-CN" dirty="0" smtClean="0"/>
              <a:t>&lt;/name&gt;</a:t>
            </a:r>
          </a:p>
          <a:p>
            <a:r>
              <a:rPr lang="en-US" altLang="zh-CN" dirty="0" smtClean="0"/>
              <a:t>        &lt;value&gt;1&lt;/value&gt;</a:t>
            </a:r>
          </a:p>
          <a:p>
            <a:r>
              <a:rPr lang="en-US" altLang="zh-CN" dirty="0" smtClean="0"/>
              <a:t>    &lt;/property&gt;</a:t>
            </a:r>
          </a:p>
          <a:p>
            <a:r>
              <a:rPr lang="en-US" altLang="zh-CN" dirty="0" smtClean="0"/>
              <a:t>    &lt;property&gt;</a:t>
            </a:r>
          </a:p>
          <a:p>
            <a:r>
              <a:rPr lang="en-US" altLang="zh-CN" dirty="0" smtClean="0"/>
              <a:t>        &lt;name&gt;</a:t>
            </a:r>
            <a:r>
              <a:rPr lang="en-US" altLang="zh-CN" dirty="0" err="1" smtClean="0"/>
              <a:t>dfs.namenode.name.dir</a:t>
            </a:r>
            <a:r>
              <a:rPr lang="en-US" altLang="zh-CN" dirty="0" smtClean="0"/>
              <a:t>&lt;/name&gt;</a:t>
            </a:r>
          </a:p>
          <a:p>
            <a:r>
              <a:rPr lang="en-US" altLang="zh-CN" dirty="0" smtClean="0"/>
              <a:t>        &lt;value&gt;file:/usr/local/hadoop/tmp/dfs/name&lt;/value&gt;</a:t>
            </a:r>
          </a:p>
          <a:p>
            <a:r>
              <a:rPr lang="en-US" altLang="zh-CN" dirty="0" smtClean="0"/>
              <a:t>    &lt;/property&gt;</a:t>
            </a:r>
          </a:p>
          <a:p>
            <a:r>
              <a:rPr lang="en-US" altLang="zh-CN" dirty="0" smtClean="0"/>
              <a:t>    &lt;property&gt;</a:t>
            </a:r>
          </a:p>
          <a:p>
            <a:r>
              <a:rPr lang="en-US" altLang="zh-CN" dirty="0" smtClean="0"/>
              <a:t>        &lt;name&gt;</a:t>
            </a:r>
            <a:r>
              <a:rPr lang="en-US" altLang="zh-CN" dirty="0" err="1" smtClean="0"/>
              <a:t>dfs.datanode.data.dir</a:t>
            </a:r>
            <a:r>
              <a:rPr lang="en-US" altLang="zh-CN" dirty="0" smtClean="0"/>
              <a:t>&lt;/name&gt;</a:t>
            </a:r>
          </a:p>
          <a:p>
            <a:r>
              <a:rPr lang="en-US" altLang="zh-CN" dirty="0" smtClean="0"/>
              <a:t>        &lt;value&gt;file:/usr/local/hadoop/tmp/dfs/data&lt;/value&gt;</a:t>
            </a:r>
          </a:p>
          <a:p>
            <a:r>
              <a:rPr lang="en-US" altLang="zh-CN" dirty="0" smtClean="0"/>
              <a:t>    &lt;/property&gt;</a:t>
            </a:r>
          </a:p>
          <a:p>
            <a:r>
              <a:rPr lang="en-US" altLang="zh-CN" dirty="0" smtClean="0"/>
              <a:t>&lt;/configuration&gt;</a:t>
            </a:r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72584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配置说明地址：</a:t>
            </a:r>
            <a:r>
              <a:rPr lang="en-US" altLang="zh-CN" dirty="0" smtClean="0"/>
              <a:t>https://blog.csdn.net/shendefu/article/details/53394758?spm=1001.2101.3001.6650.1&amp;utm_medium=distribute.pc_relevant.none-task-blog-2%7Edefault%7ECTRLIST%7ERate-1-53394758-blog-126317204.pc_relevant_3mothn_strategy_recovery&amp;depth_1-utm_source=distribute.pc_relevant.none-task-blog-2%7Edefault%7ECTRLIST%7ERate-1-53394758-blog-126317204.pc_relevant_3mothn_strategy_recovery&amp;utm_relevant_index=2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另外一版本</a:t>
            </a:r>
            <a:endParaRPr lang="en-US" altLang="zh-CN" dirty="0" smtClean="0"/>
          </a:p>
          <a:p>
            <a:r>
              <a:rPr lang="en-US" altLang="zh-CN" dirty="0" smtClean="0"/>
              <a:t>&lt;configuration&gt;</a:t>
            </a:r>
          </a:p>
          <a:p>
            <a:r>
              <a:rPr lang="en-US" altLang="zh-CN" dirty="0" smtClean="0"/>
              <a:t> &lt;property&gt;</a:t>
            </a:r>
          </a:p>
          <a:p>
            <a:r>
              <a:rPr lang="en-US" altLang="zh-CN" baseline="0" dirty="0" smtClean="0"/>
              <a:t>                </a:t>
            </a:r>
            <a:r>
              <a:rPr lang="en-US" altLang="zh-CN" dirty="0" smtClean="0"/>
              <a:t>&lt;!-- </a:t>
            </a:r>
            <a:r>
              <a:rPr lang="zh-CN" altLang="en-US" dirty="0" smtClean="0"/>
              <a:t>指定</a:t>
            </a:r>
            <a:r>
              <a:rPr lang="en-US" altLang="zh-CN" dirty="0" smtClean="0"/>
              <a:t>MR</a:t>
            </a:r>
            <a:r>
              <a:rPr lang="zh-CN" altLang="en-US" dirty="0" smtClean="0"/>
              <a:t>走</a:t>
            </a:r>
            <a:r>
              <a:rPr lang="en-US" altLang="zh-CN" dirty="0" smtClean="0"/>
              <a:t>shuffle --&gt;</a:t>
            </a:r>
          </a:p>
          <a:p>
            <a:r>
              <a:rPr lang="en-US" altLang="zh-CN" dirty="0" smtClean="0"/>
              <a:t>                &lt;name&gt;</a:t>
            </a:r>
            <a:r>
              <a:rPr lang="en-US" altLang="zh-CN" dirty="0" err="1" smtClean="0"/>
              <a:t>yarn.nodemanager.aux</a:t>
            </a:r>
            <a:r>
              <a:rPr lang="en-US" altLang="zh-CN" dirty="0" smtClean="0"/>
              <a:t>-services&lt;/name&gt;</a:t>
            </a:r>
          </a:p>
          <a:p>
            <a:r>
              <a:rPr lang="en-US" altLang="zh-CN" dirty="0" smtClean="0"/>
              <a:t>                &lt;value&gt;</a:t>
            </a:r>
            <a:r>
              <a:rPr lang="en-US" altLang="zh-CN" dirty="0" err="1" smtClean="0"/>
              <a:t>mapreduce_shuffle</a:t>
            </a:r>
            <a:r>
              <a:rPr lang="en-US" altLang="zh-CN" dirty="0" smtClean="0"/>
              <a:t>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zh-CN" altLang="en-US" dirty="0" smtClean="0"/>
              <a:t>                </a:t>
            </a:r>
            <a:r>
              <a:rPr lang="en-US" altLang="zh-CN" dirty="0" smtClean="0"/>
              <a:t>&lt;!-- </a:t>
            </a:r>
            <a:r>
              <a:rPr lang="zh-CN" altLang="en-US" dirty="0" smtClean="0"/>
              <a:t>指定</a:t>
            </a:r>
            <a:r>
              <a:rPr lang="en-US" altLang="zh-CN" dirty="0" err="1" smtClean="0"/>
              <a:t>ResourceManager</a:t>
            </a:r>
            <a:r>
              <a:rPr lang="zh-CN" altLang="en-US" dirty="0" smtClean="0"/>
              <a:t>的地址</a:t>
            </a:r>
            <a:r>
              <a:rPr lang="en-US" altLang="zh-CN" dirty="0" smtClean="0"/>
              <a:t>--&gt;</a:t>
            </a:r>
          </a:p>
          <a:p>
            <a:r>
              <a:rPr lang="en-US" altLang="zh-CN" dirty="0" smtClean="0"/>
              <a:t>                &lt;name&gt;</a:t>
            </a:r>
            <a:r>
              <a:rPr lang="en-US" altLang="zh-CN" dirty="0" err="1" smtClean="0"/>
              <a:t>yarn.resourcemanager.hostname</a:t>
            </a:r>
            <a:r>
              <a:rPr lang="en-US" altLang="zh-CN" dirty="0" smtClean="0"/>
              <a:t>&lt;/name&gt;</a:t>
            </a:r>
          </a:p>
          <a:p>
            <a:r>
              <a:rPr lang="en-US" altLang="zh-CN" dirty="0" smtClean="0"/>
              <a:t>                &lt;value&gt;slave1&lt;/value&gt;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zh-CN" altLang="en-US" dirty="0" smtClean="0"/>
              <a:t> </a:t>
            </a:r>
            <a:r>
              <a:rPr lang="en-US" altLang="zh-CN" baseline="0" dirty="0" smtClean="0"/>
              <a:t>               </a:t>
            </a:r>
            <a:r>
              <a:rPr lang="en-US" altLang="zh-CN" dirty="0" smtClean="0"/>
              <a:t>&lt;!-- </a:t>
            </a:r>
            <a:r>
              <a:rPr lang="zh-CN" altLang="en-US" dirty="0" smtClean="0"/>
              <a:t>环境变量的继承 </a:t>
            </a:r>
            <a:r>
              <a:rPr lang="en-US" altLang="zh-CN" dirty="0" smtClean="0"/>
              <a:t>--&gt;</a:t>
            </a:r>
          </a:p>
          <a:p>
            <a:r>
              <a:rPr lang="en-US" altLang="zh-CN" dirty="0" smtClean="0"/>
              <a:t>                &lt;name&gt;</a:t>
            </a:r>
            <a:r>
              <a:rPr lang="en-US" altLang="zh-CN" dirty="0" err="1" smtClean="0"/>
              <a:t>yarn.nodemanager.env</a:t>
            </a:r>
            <a:r>
              <a:rPr lang="en-US" altLang="zh-CN" dirty="0" smtClean="0"/>
              <a:t>-whitelist&lt;/name&gt;</a:t>
            </a:r>
          </a:p>
          <a:p>
            <a:r>
              <a:rPr lang="en-US" altLang="zh-CN" dirty="0" smtClean="0"/>
              <a:t>                &lt;value&gt;JAVA_HOME,HADOOP_COMMON_HOME,HADOOP_HDFS_HOME,HADOOP_CONF_DIR,CLASSPATH_PREPEND_DISTCACHE,HADOOP_YARN_HOME,HADOOP_MAPRED_HOME&lt;/value&gt;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en-US" altLang="zh-CN" dirty="0" smtClean="0"/>
              <a:t>                &lt;name&gt;</a:t>
            </a:r>
            <a:r>
              <a:rPr lang="en-US" altLang="zh-CN" dirty="0" err="1" smtClean="0"/>
              <a:t>yarn.application.classpath</a:t>
            </a:r>
            <a:r>
              <a:rPr lang="en-US" altLang="zh-CN" dirty="0" smtClean="0"/>
              <a:t>&lt;/name&gt;</a:t>
            </a:r>
          </a:p>
          <a:p>
            <a:r>
              <a:rPr lang="en-US" altLang="zh-CN" dirty="0" smtClean="0"/>
              <a:t>                &lt;value&gt;/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</a:t>
            </a:r>
            <a:r>
              <a:rPr lang="en-US" altLang="zh-CN" dirty="0" err="1" smtClean="0"/>
              <a:t>etc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/common/lib/*:/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/common/*:/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hdfs</a:t>
            </a:r>
            <a:r>
              <a:rPr lang="en-US" altLang="zh-CN" dirty="0" smtClean="0"/>
              <a:t>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hdfs</a:t>
            </a:r>
            <a:r>
              <a:rPr lang="en-US" altLang="zh-CN" dirty="0" smtClean="0"/>
              <a:t>/lib/*:/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hdfs</a:t>
            </a:r>
            <a:r>
              <a:rPr lang="en-US" altLang="zh-CN" dirty="0" smtClean="0"/>
              <a:t>/*:/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mapreduce</a:t>
            </a:r>
            <a:r>
              <a:rPr lang="en-US" altLang="zh-CN" dirty="0" smtClean="0"/>
              <a:t>/*:/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/yarn:/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/yarn/lib/*:/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/yarn/*</a:t>
            </a:r>
          </a:p>
          <a:p>
            <a:r>
              <a:rPr lang="en-US" altLang="zh-CN" dirty="0" smtClean="0"/>
              <a:t>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&lt;!-- </a:t>
            </a:r>
            <a:r>
              <a:rPr lang="zh-CN" altLang="en-US" dirty="0" smtClean="0"/>
              <a:t>开启日志聚集功能 </a:t>
            </a:r>
            <a:r>
              <a:rPr lang="en-US" altLang="zh-CN" dirty="0" smtClean="0"/>
              <a:t>--&gt;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en-US" altLang="zh-CN" dirty="0" smtClean="0"/>
              <a:t>                &lt;name&gt;yarn.log-aggregation-enable&lt;/name&gt;</a:t>
            </a:r>
          </a:p>
          <a:p>
            <a:r>
              <a:rPr lang="en-US" altLang="zh-CN" dirty="0" smtClean="0"/>
              <a:t>                &lt;value&gt;true&lt;/value&gt;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   &lt;!-- </a:t>
            </a:r>
            <a:r>
              <a:rPr lang="zh-CN" altLang="en-US" dirty="0" smtClean="0"/>
              <a:t>设置日志聚集服务器地址 </a:t>
            </a:r>
            <a:r>
              <a:rPr lang="en-US" altLang="zh-CN" dirty="0" smtClean="0"/>
              <a:t>--&gt;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en-US" altLang="zh-CN" dirty="0" smtClean="0"/>
              <a:t>                &lt;name&gt;yarn.log.server.url&lt;/name&gt;</a:t>
            </a:r>
          </a:p>
          <a:p>
            <a:r>
              <a:rPr lang="en-US" altLang="zh-CN" dirty="0" smtClean="0"/>
              <a:t>                &lt;value&gt;http://slave1:19888/jobhistory/logs&lt;/value&gt;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   &lt;!-- </a:t>
            </a:r>
            <a:r>
              <a:rPr lang="zh-CN" altLang="en-US" dirty="0" smtClean="0"/>
              <a:t>设置日志保留时间为</a:t>
            </a:r>
            <a:r>
              <a:rPr lang="en-US" altLang="zh-CN" dirty="0" smtClean="0"/>
              <a:t>7</a:t>
            </a:r>
            <a:r>
              <a:rPr lang="zh-CN" altLang="en-US" dirty="0" smtClean="0"/>
              <a:t>天 </a:t>
            </a:r>
            <a:r>
              <a:rPr lang="en-US" altLang="zh-CN" dirty="0" smtClean="0"/>
              <a:t>--&gt;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en-US" altLang="zh-CN" dirty="0" smtClean="0"/>
              <a:t>                &lt;name&gt;yarn.log-</a:t>
            </a:r>
            <a:r>
              <a:rPr lang="en-US" altLang="zh-CN" dirty="0" err="1" smtClean="0"/>
              <a:t>aggregation.retain</a:t>
            </a:r>
            <a:r>
              <a:rPr lang="en-US" altLang="zh-CN" dirty="0" smtClean="0"/>
              <a:t>-seconds&lt;/name&gt;</a:t>
            </a:r>
          </a:p>
          <a:p>
            <a:r>
              <a:rPr lang="en-US" altLang="zh-CN" dirty="0" smtClean="0"/>
              <a:t>                &lt;value&gt;604800&lt;/value&gt;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en-US" altLang="zh-CN" dirty="0" smtClean="0"/>
              <a:t>                &lt;name&gt;</a:t>
            </a:r>
            <a:r>
              <a:rPr lang="en-US" altLang="zh-CN" dirty="0" err="1" smtClean="0"/>
              <a:t>yarn.nodemanager.vmem</a:t>
            </a:r>
            <a:r>
              <a:rPr lang="en-US" altLang="zh-CN" dirty="0" smtClean="0"/>
              <a:t>-check-enabled&lt;/name&gt;</a:t>
            </a:r>
          </a:p>
          <a:p>
            <a:r>
              <a:rPr lang="en-US" altLang="zh-CN" dirty="0" smtClean="0"/>
              <a:t>                &lt;value&gt;false&lt;/value&gt;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&lt;/configuration&gt;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550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https://blog.csdn.net/ViMan1204/article/details/89035878</a:t>
            </a:r>
          </a:p>
          <a:p>
            <a:r>
              <a:rPr lang="zh-CN" altLang="en-US" dirty="0" smtClean="0"/>
              <a:t>参数解释：</a:t>
            </a:r>
            <a:r>
              <a:rPr lang="en-US" altLang="zh-CN" dirty="0" smtClean="0"/>
              <a:t>https://blog.csdn.net/xu2414506319/article/details/109136157</a:t>
            </a:r>
          </a:p>
          <a:p>
            <a:r>
              <a:rPr lang="zh-CN" altLang="en-US" dirty="0" smtClean="0"/>
              <a:t>工作原理：</a:t>
            </a:r>
            <a:r>
              <a:rPr lang="en-US" altLang="zh-CN" dirty="0" smtClean="0"/>
              <a:t>https://blog.csdn.net/qq_38147044/article/details/120183337</a:t>
            </a:r>
          </a:p>
          <a:p>
            <a:endParaRPr lang="en-US" altLang="zh-CN" dirty="0" smtClean="0"/>
          </a:p>
          <a:p>
            <a:r>
              <a:rPr lang="zh-CN" altLang="en-US" dirty="0" smtClean="0"/>
              <a:t>另外一版本</a:t>
            </a:r>
            <a:endParaRPr lang="en-US" altLang="zh-CN" dirty="0" smtClean="0"/>
          </a:p>
          <a:p>
            <a:r>
              <a:rPr lang="en-US" altLang="zh-CN" dirty="0" smtClean="0"/>
              <a:t>&lt;configuration&gt;</a:t>
            </a:r>
          </a:p>
          <a:p>
            <a:r>
              <a:rPr lang="en-US" altLang="zh-CN" dirty="0" smtClean="0"/>
              <a:t>  &lt;property&gt;</a:t>
            </a:r>
          </a:p>
          <a:p>
            <a:r>
              <a:rPr lang="en-US" altLang="zh-CN" baseline="0" dirty="0" smtClean="0"/>
              <a:t>                &lt;!--The runtime framework for executing </a:t>
            </a:r>
            <a:r>
              <a:rPr lang="en-US" altLang="zh-CN" baseline="0" dirty="0" err="1" smtClean="0"/>
              <a:t>MapReduce</a:t>
            </a:r>
            <a:r>
              <a:rPr lang="en-US" altLang="zh-CN" baseline="0" dirty="0" smtClean="0"/>
              <a:t> jobs. Can be one of local, classic or yarn --&gt;</a:t>
            </a:r>
            <a:endParaRPr lang="en-US" altLang="zh-CN" dirty="0" smtClean="0"/>
          </a:p>
          <a:p>
            <a:r>
              <a:rPr lang="en-US" altLang="zh-CN" dirty="0" smtClean="0"/>
              <a:t>                &lt;name&gt;mapreduce.framework.name&lt;/name&gt;</a:t>
            </a:r>
          </a:p>
          <a:p>
            <a:r>
              <a:rPr lang="en-US" altLang="zh-CN" dirty="0" smtClean="0"/>
              <a:t>                &lt;value&gt;yarn&lt;/value&gt;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en-US" altLang="zh-CN" dirty="0" smtClean="0"/>
              <a:t>                &lt;name&gt;</a:t>
            </a:r>
            <a:r>
              <a:rPr lang="en-US" altLang="zh-CN" dirty="0" err="1" smtClean="0"/>
              <a:t>mapreduce.application.classpath</a:t>
            </a:r>
            <a:r>
              <a:rPr lang="en-US" altLang="zh-CN" dirty="0" smtClean="0"/>
              <a:t>&lt;/name&gt;</a:t>
            </a:r>
          </a:p>
          <a:p>
            <a:r>
              <a:rPr lang="en-US" altLang="zh-CN" dirty="0" smtClean="0"/>
              <a:t>                &lt;value&gt;/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mapreduce</a:t>
            </a:r>
            <a:r>
              <a:rPr lang="en-US" altLang="zh-CN" dirty="0" smtClean="0"/>
              <a:t>/*:/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/local/hadoop-3.3.4/share/</a:t>
            </a:r>
            <a:r>
              <a:rPr lang="en-US" altLang="zh-CN" dirty="0" err="1" smtClean="0"/>
              <a:t>hadoop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mapreduce</a:t>
            </a:r>
            <a:r>
              <a:rPr lang="en-US" altLang="zh-CN" dirty="0" smtClean="0"/>
              <a:t>/lib/*&lt;/value&gt;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       &lt;!-- </a:t>
            </a:r>
            <a:r>
              <a:rPr lang="zh-CN" altLang="en-US" dirty="0" smtClean="0"/>
              <a:t>历史服务器端地址 </a:t>
            </a:r>
            <a:r>
              <a:rPr lang="en-US" altLang="zh-CN" dirty="0" smtClean="0"/>
              <a:t>--&gt;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en-US" altLang="zh-CN" dirty="0" smtClean="0"/>
              <a:t>                &lt;name&gt;</a:t>
            </a:r>
            <a:r>
              <a:rPr lang="en-US" altLang="zh-CN" dirty="0" err="1" smtClean="0"/>
              <a:t>mapreduce.jobhistory.address</a:t>
            </a:r>
            <a:r>
              <a:rPr lang="en-US" altLang="zh-CN" dirty="0" smtClean="0"/>
              <a:t>&lt;/name&gt;</a:t>
            </a:r>
          </a:p>
          <a:p>
            <a:r>
              <a:rPr lang="en-US" altLang="zh-CN" dirty="0" smtClean="0"/>
              <a:t>                &lt;value&gt;slave1:10020&lt;/value&gt;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</a:t>
            </a:r>
          </a:p>
          <a:p>
            <a:r>
              <a:rPr lang="en-US" altLang="zh-CN" dirty="0" smtClean="0"/>
              <a:t>        &lt;!-- </a:t>
            </a:r>
            <a:r>
              <a:rPr lang="zh-CN" altLang="en-US" dirty="0" smtClean="0"/>
              <a:t>历史服务器</a:t>
            </a:r>
            <a:r>
              <a:rPr lang="en-US" altLang="zh-CN" dirty="0" smtClean="0"/>
              <a:t>web</a:t>
            </a:r>
            <a:r>
              <a:rPr lang="zh-CN" altLang="en-US" dirty="0" smtClean="0"/>
              <a:t>端地址 </a:t>
            </a:r>
            <a:r>
              <a:rPr lang="en-US" altLang="zh-CN" dirty="0" smtClean="0"/>
              <a:t>--&gt;</a:t>
            </a:r>
          </a:p>
          <a:p>
            <a:r>
              <a:rPr lang="en-US" altLang="zh-CN" dirty="0" smtClean="0"/>
              <a:t>        &lt;property&gt;</a:t>
            </a:r>
          </a:p>
          <a:p>
            <a:r>
              <a:rPr lang="en-US" altLang="zh-CN" dirty="0" smtClean="0"/>
              <a:t>                &lt;name&gt;</a:t>
            </a:r>
            <a:r>
              <a:rPr lang="en-US" altLang="zh-CN" dirty="0" err="1" smtClean="0"/>
              <a:t>mapreduce.jobhistory.webapp.address</a:t>
            </a:r>
            <a:r>
              <a:rPr lang="en-US" altLang="zh-CN" dirty="0" smtClean="0"/>
              <a:t>&lt;/name&gt;</a:t>
            </a:r>
          </a:p>
          <a:p>
            <a:r>
              <a:rPr lang="en-US" altLang="zh-CN" dirty="0" smtClean="0"/>
              <a:t>                &lt;value&gt;slave1:19888&lt;/value&gt;</a:t>
            </a:r>
          </a:p>
          <a:p>
            <a:r>
              <a:rPr lang="en-US" altLang="zh-CN" dirty="0" smtClean="0"/>
              <a:t>        &lt;/property&gt;</a:t>
            </a:r>
          </a:p>
          <a:p>
            <a:r>
              <a:rPr lang="en-US" altLang="zh-CN" dirty="0" smtClean="0"/>
              <a:t> &lt;/configuration&gt;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42268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hdfs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dfs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copyFromLocal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从本地磁盘复制文件到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HDFS</a:t>
            </a: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 smtClean="0">
                <a:hlinkClick r:id="rId3"/>
              </a:rPr>
              <a:t>(76</a:t>
            </a:r>
            <a:r>
              <a:rPr lang="zh-CN" altLang="en-US" dirty="0" smtClean="0">
                <a:hlinkClick r:id="rId3"/>
              </a:rPr>
              <a:t>条消息</a:t>
            </a:r>
            <a:r>
              <a:rPr lang="en-US" altLang="zh-CN" dirty="0" smtClean="0">
                <a:hlinkClick r:id="rId3"/>
              </a:rPr>
              <a:t>) Hadoop</a:t>
            </a:r>
            <a:r>
              <a:rPr lang="zh-CN" altLang="en-US" dirty="0" smtClean="0">
                <a:hlinkClick r:id="rId3"/>
              </a:rPr>
              <a:t>详细教程</a:t>
            </a:r>
            <a:r>
              <a:rPr lang="en-US" altLang="zh-CN" dirty="0" smtClean="0">
                <a:hlinkClick r:id="rId3"/>
              </a:rPr>
              <a:t>_</a:t>
            </a:r>
            <a:r>
              <a:rPr lang="en-US" altLang="zh-CN" dirty="0" err="1" smtClean="0">
                <a:hlinkClick r:id="rId3"/>
              </a:rPr>
              <a:t>TryIndie</a:t>
            </a:r>
            <a:r>
              <a:rPr lang="zh-CN" altLang="en-US" dirty="0" smtClean="0">
                <a:hlinkClick r:id="rId3"/>
              </a:rPr>
              <a:t>的博客</a:t>
            </a:r>
            <a:r>
              <a:rPr lang="en-US" altLang="zh-CN" dirty="0" smtClean="0">
                <a:hlinkClick r:id="rId3"/>
              </a:rPr>
              <a:t>-CSDN</a:t>
            </a:r>
            <a:r>
              <a:rPr lang="zh-CN" altLang="en-US" dirty="0" smtClean="0">
                <a:hlinkClick r:id="rId3"/>
              </a:rPr>
              <a:t>博客</a:t>
            </a:r>
            <a:r>
              <a:rPr lang="en-US" altLang="zh-CN" dirty="0" smtClean="0">
                <a:hlinkClick r:id="rId3"/>
              </a:rPr>
              <a:t>_</a:t>
            </a:r>
            <a:r>
              <a:rPr lang="en-US" altLang="zh-CN" dirty="0" err="1" smtClean="0">
                <a:hlinkClick r:id="rId3"/>
              </a:rPr>
              <a:t>hadoop</a:t>
            </a:r>
            <a:r>
              <a:rPr lang="zh-CN" altLang="en-US" dirty="0" smtClean="0">
                <a:hlinkClick r:id="rId3"/>
              </a:rPr>
              <a:t>教程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dirty="0" smtClean="0"/>
              <a:t>https://blog.csdn.net/weixin_51497782/article/details/123160123</a:t>
            </a:r>
          </a:p>
          <a:p>
            <a:endParaRPr lang="en-US" altLang="zh-CN" dirty="0" smtClean="0"/>
          </a:p>
          <a:p>
            <a:r>
              <a:rPr lang="en-US" altLang="zh-CN" dirty="0" smtClean="0">
                <a:hlinkClick r:id="rId4"/>
              </a:rPr>
              <a:t>Hadoop </a:t>
            </a:r>
            <a:r>
              <a:rPr lang="zh-CN" altLang="en-US" dirty="0" smtClean="0">
                <a:hlinkClick r:id="rId4"/>
              </a:rPr>
              <a:t>教程</a:t>
            </a:r>
            <a:r>
              <a:rPr lang="en-US" altLang="zh-CN" dirty="0" smtClean="0">
                <a:hlinkClick r:id="rId4"/>
              </a:rPr>
              <a:t>_w3cschool</a:t>
            </a:r>
            <a:endParaRPr lang="en-US" altLang="zh-CN" dirty="0" smtClean="0"/>
          </a:p>
          <a:p>
            <a:r>
              <a:rPr lang="en-US" altLang="zh-CN" dirty="0" smtClean="0"/>
              <a:t>https://www.w3cschool.cn/hadoop/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392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167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运行</a:t>
            </a:r>
            <a:r>
              <a:rPr lang="en-US" altLang="zh-CN" dirty="0" err="1" smtClean="0"/>
              <a:t>hdfs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dfsadmin</a:t>
            </a:r>
            <a:r>
              <a:rPr lang="en-US" altLang="zh-CN" dirty="0" smtClean="0"/>
              <a:t> -report</a:t>
            </a:r>
            <a:r>
              <a:rPr lang="zh-CN" altLang="en-US" dirty="0" smtClean="0"/>
              <a:t>指令查看所有的节点</a:t>
            </a:r>
            <a:r>
              <a:rPr lang="en-US" altLang="zh-CN" dirty="0" err="1" smtClean="0"/>
              <a:t>hdfs</a:t>
            </a:r>
            <a:r>
              <a:rPr lang="zh-CN" altLang="en-US" dirty="0" smtClean="0"/>
              <a:t>使用情况。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5042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8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更新</a:t>
            </a:r>
            <a:r>
              <a:rPr lang="en-US" altLang="zh-CN" sz="28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mapred-site.xml</a:t>
            </a:r>
            <a:r>
              <a:rPr lang="zh-CN" altLang="en-US" sz="28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和</a:t>
            </a:r>
            <a:r>
              <a:rPr lang="en-US" altLang="zh-CN" sz="28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yarn-site.xml</a:t>
            </a:r>
          </a:p>
          <a:p>
            <a:endParaRPr lang="en-US" altLang="zh-CN" sz="1200" dirty="0" smtClean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r>
              <a:rPr lang="en-US" altLang="zh-CN" sz="1200" dirty="0" smtClean="0"/>
              <a:t> </a:t>
            </a:r>
            <a:r>
              <a:rPr lang="en-US" altLang="zh-CN" sz="1200" dirty="0" err="1" smtClean="0"/>
              <a:t>myworkspace</a:t>
            </a:r>
            <a:r>
              <a:rPr lang="en-US" altLang="zh-CN" sz="1200" dirty="0" smtClean="0"/>
              <a:t>/input</a:t>
            </a:r>
            <a:r>
              <a:rPr lang="zh-CN" altLang="en-US" sz="1200" dirty="0" smtClean="0"/>
              <a:t>输入的文件可以为特定文件</a:t>
            </a:r>
            <a:endParaRPr lang="en-US" altLang="zh-CN" sz="1200" dirty="0" smtClean="0"/>
          </a:p>
          <a:p>
            <a:endParaRPr lang="en-US" altLang="zh-CN" sz="1200" dirty="0" smtClean="0"/>
          </a:p>
          <a:p>
            <a:r>
              <a:rPr lang="zh-CN" altLang="en-US" sz="1200" dirty="0" smtClean="0"/>
              <a:t>其它官方示例的地址：</a:t>
            </a:r>
            <a:r>
              <a:rPr lang="en-US" altLang="zh-CN" sz="1200" dirty="0" smtClean="0"/>
              <a:t>https://blog.csdn.net/lianghecai52171314/article/details/105174814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95A5EC-4E3B-4052-9B11-507AAD750DF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32478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https://www.w3cschool.cn/hadoop/2myl1p37.html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8228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0453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https://cloud.tencent.com/developer/article/1481758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8221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https://www.cnblogs.com/sdifens/articles/9700276.html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4586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Hadoop HDFS_w3cschool</a:t>
            </a:r>
            <a:endParaRPr lang="en-US" altLang="zh-CN" dirty="0" smtClean="0"/>
          </a:p>
          <a:p>
            <a:r>
              <a:rPr lang="en-US" altLang="zh-CN" dirty="0" smtClean="0"/>
              <a:t>https://www.w3cschool.cn/hadoop/xvmi1hd6.html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76345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(77</a:t>
            </a:r>
            <a:r>
              <a:rPr lang="zh-CN" altLang="en-US" dirty="0" smtClean="0">
                <a:hlinkClick r:id="rId3"/>
              </a:rPr>
              <a:t>条消息</a:t>
            </a:r>
            <a:r>
              <a:rPr lang="en-US" altLang="zh-CN" dirty="0" smtClean="0">
                <a:hlinkClick r:id="rId3"/>
              </a:rPr>
              <a:t>) Hadoop</a:t>
            </a:r>
            <a:r>
              <a:rPr lang="zh-CN" altLang="en-US" dirty="0" smtClean="0">
                <a:hlinkClick r:id="rId3"/>
              </a:rPr>
              <a:t>详细教程</a:t>
            </a:r>
            <a:r>
              <a:rPr lang="en-US" altLang="zh-CN" dirty="0" smtClean="0">
                <a:hlinkClick r:id="rId3"/>
              </a:rPr>
              <a:t>_</a:t>
            </a:r>
            <a:r>
              <a:rPr lang="en-US" altLang="zh-CN" dirty="0" err="1" smtClean="0">
                <a:hlinkClick r:id="rId3"/>
              </a:rPr>
              <a:t>TryIndie</a:t>
            </a:r>
            <a:r>
              <a:rPr lang="zh-CN" altLang="en-US" dirty="0" smtClean="0">
                <a:hlinkClick r:id="rId3"/>
              </a:rPr>
              <a:t>的博客</a:t>
            </a:r>
            <a:r>
              <a:rPr lang="en-US" altLang="zh-CN" dirty="0" smtClean="0">
                <a:hlinkClick r:id="rId3"/>
              </a:rPr>
              <a:t>-CSDN</a:t>
            </a:r>
            <a:r>
              <a:rPr lang="zh-CN" altLang="en-US" dirty="0" smtClean="0">
                <a:hlinkClick r:id="rId3"/>
              </a:rPr>
              <a:t>博客</a:t>
            </a:r>
            <a:r>
              <a:rPr lang="en-US" altLang="zh-CN" dirty="0" smtClean="0">
                <a:hlinkClick r:id="rId3"/>
              </a:rPr>
              <a:t>_</a:t>
            </a:r>
            <a:r>
              <a:rPr lang="en-US" altLang="zh-CN" dirty="0" err="1" smtClean="0">
                <a:hlinkClick r:id="rId3"/>
              </a:rPr>
              <a:t>hadoop</a:t>
            </a:r>
            <a:r>
              <a:rPr lang="zh-CN" altLang="en-US" dirty="0" smtClean="0">
                <a:hlinkClick r:id="rId3"/>
              </a:rPr>
              <a:t>教程</a:t>
            </a:r>
            <a:endParaRPr lang="en-US" altLang="zh-CN" dirty="0" smtClean="0"/>
          </a:p>
          <a:p>
            <a:r>
              <a:rPr lang="en-US" altLang="zh-CN" dirty="0" smtClean="0"/>
              <a:t>https://blog.csdn.net/weixin_51497782/article/details/123160123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77219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6463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873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apt-get –help</a:t>
            </a:r>
          </a:p>
          <a:p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 smtClean="0"/>
              <a:t>lsb_release</a:t>
            </a:r>
            <a:r>
              <a:rPr lang="en-US" altLang="zh-CN" dirty="0" smtClean="0"/>
              <a:t> -d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cat /</a:t>
            </a:r>
            <a:r>
              <a:rPr lang="en-US" altLang="zh-CN" dirty="0" err="1" smtClean="0"/>
              <a:t>etc</a:t>
            </a:r>
            <a:r>
              <a:rPr lang="en-US" altLang="zh-CN" dirty="0" smtClean="0"/>
              <a:t>/issue\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Hostname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Whereis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该指令会在特定目录中查找符合条件的文件。这些文件应属于原始代码、二进制文件，或是帮助文件。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6555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https://blog.51cto.com/zero01/2091635</a:t>
            </a:r>
          </a:p>
          <a:p>
            <a:r>
              <a:rPr lang="en-US" altLang="zh-CN" dirty="0" smtClean="0"/>
              <a:t>https://www.imooc.com/article/259286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795A5EC-4E3B-4052-9B11-507AAD750DF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57521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https://blog.51cto.com/zero01/2091635</a:t>
            </a:r>
          </a:p>
          <a:p>
            <a:r>
              <a:rPr lang="en-US" altLang="zh-CN" dirty="0" smtClean="0"/>
              <a:t>https://www.imooc.com/article/259286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795A5EC-4E3B-4052-9B11-507AAD750DF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71484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RPC</a:t>
            </a:r>
            <a:r>
              <a:rPr lang="zh-CN" altLang="en-US" dirty="0" smtClean="0"/>
              <a:t>（远程过程调用）就是要像调用本地的函数一样去调远程函数。</a:t>
            </a:r>
            <a:endParaRPr lang="en-US" altLang="zh-CN" dirty="0" smtClean="0"/>
          </a:p>
          <a:p>
            <a:r>
              <a:rPr lang="en-US" altLang="zh-CN" dirty="0" smtClean="0"/>
              <a:t>https://blog.csdn.net/u014419014/article/details/78088390</a:t>
            </a:r>
          </a:p>
          <a:p>
            <a:r>
              <a:rPr lang="en-US" altLang="zh-CN" dirty="0" smtClean="0"/>
              <a:t>https://www.imooc.com/article/259286</a:t>
            </a:r>
            <a:endParaRPr lang="zh-CN" altLang="en-US" dirty="0" smtClean="0"/>
          </a:p>
          <a:p>
            <a:endParaRPr lang="en-US" altLang="zh-CN" dirty="0" smtClean="0">
              <a:effectLst/>
            </a:endParaRPr>
          </a:p>
          <a:p>
            <a:r>
              <a:rPr lang="zh-CN" altLang="en-US" dirty="0" smtClean="0">
                <a:effectLst/>
              </a:rPr>
              <a:t>当用户向</a:t>
            </a:r>
            <a:r>
              <a:rPr lang="en-US" altLang="zh-CN" dirty="0" smtClean="0">
                <a:effectLst/>
              </a:rPr>
              <a:t>YARN</a:t>
            </a:r>
            <a:r>
              <a:rPr lang="zh-CN" altLang="en-US" dirty="0" smtClean="0">
                <a:effectLst/>
              </a:rPr>
              <a:t>中提交一个应用程序后，</a:t>
            </a:r>
            <a:r>
              <a:rPr lang="en-US" altLang="zh-CN" dirty="0" smtClean="0">
                <a:effectLst/>
              </a:rPr>
              <a:t>YARN</a:t>
            </a:r>
            <a:r>
              <a:rPr lang="zh-CN" altLang="en-US" dirty="0" smtClean="0">
                <a:effectLst/>
              </a:rPr>
              <a:t>将分两个阶段运行该应用程序：</a:t>
            </a:r>
          </a:p>
          <a:p>
            <a:r>
              <a:rPr lang="zh-CN" altLang="en-US" dirty="0" smtClean="0">
                <a:effectLst/>
              </a:rPr>
              <a:t>第一个阶段是启动</a:t>
            </a:r>
            <a:r>
              <a:rPr lang="en-US" altLang="zh-CN" dirty="0" err="1" smtClean="0">
                <a:effectLst/>
              </a:rPr>
              <a:t>ApplicationMaster</a:t>
            </a:r>
            <a:r>
              <a:rPr lang="zh-CN" altLang="en-US" dirty="0" smtClean="0">
                <a:effectLst/>
              </a:rPr>
              <a:t>；</a:t>
            </a:r>
          </a:p>
          <a:p>
            <a:r>
              <a:rPr lang="zh-CN" altLang="en-US" dirty="0" smtClean="0">
                <a:effectLst/>
              </a:rPr>
              <a:t>第二个阶段是由</a:t>
            </a:r>
            <a:r>
              <a:rPr lang="en-US" altLang="zh-CN" dirty="0" err="1" smtClean="0">
                <a:effectLst/>
              </a:rPr>
              <a:t>ApplicationMaster</a:t>
            </a:r>
            <a:r>
              <a:rPr lang="zh-CN" altLang="en-US" dirty="0" smtClean="0">
                <a:effectLst/>
              </a:rPr>
              <a:t>创建应用程序，为它申请资源，并监控它的整个运行过程，直到运行完成。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795A5EC-4E3B-4052-9B11-507AAD750DF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48082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RPC</a:t>
            </a:r>
            <a:r>
              <a:rPr lang="zh-CN" altLang="en-US" dirty="0" smtClean="0"/>
              <a:t>（远程过程调用）就是要像调用本地的函数一样去调远程函数。</a:t>
            </a:r>
            <a:endParaRPr lang="en-US" altLang="zh-CN" dirty="0" smtClean="0"/>
          </a:p>
          <a:p>
            <a:r>
              <a:rPr lang="en-US" altLang="zh-CN" dirty="0" smtClean="0"/>
              <a:t>https://blog.csdn.net/u014419014/article/details/78088390</a:t>
            </a:r>
          </a:p>
          <a:p>
            <a:r>
              <a:rPr lang="en-US" altLang="zh-CN" dirty="0" smtClean="0"/>
              <a:t>https://www.imooc.com/article/259286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795A5EC-4E3B-4052-9B11-507AAD750DF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99442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https://blog.csdn.ne</a:t>
            </a:r>
          </a:p>
          <a:p>
            <a:r>
              <a:rPr lang="en-US" altLang="zh-CN" dirty="0" smtClean="0"/>
              <a:t>MapReduce</a:t>
            </a:r>
            <a:r>
              <a:rPr lang="zh-CN" altLang="en-US" dirty="0" smtClean="0"/>
              <a:t>特点：软件框架、并行处理、可靠且容错、大规模集群、海量数据集</a:t>
            </a:r>
            <a:endParaRPr lang="en-US" altLang="zh-CN" dirty="0" smtClean="0"/>
          </a:p>
          <a:p>
            <a:r>
              <a:rPr lang="zh-CN" altLang="en-US" dirty="0" smtClean="0"/>
              <a:t>“简单的任务”包含三层含义：</a:t>
            </a:r>
            <a:br>
              <a:rPr lang="zh-CN" altLang="en-US" dirty="0" smtClean="0"/>
            </a:br>
            <a:r>
              <a:rPr lang="zh-CN" altLang="en-US" dirty="0" smtClean="0"/>
              <a:t>①数据或计算的规模相对原任务要大大缩小</a:t>
            </a:r>
            <a:br>
              <a:rPr lang="zh-CN" altLang="en-US" dirty="0" smtClean="0"/>
            </a:br>
            <a:r>
              <a:rPr lang="zh-CN" altLang="en-US" dirty="0" smtClean="0"/>
              <a:t>②就近计算原则，任务会分配到存放着所需数据的节点上进行计算</a:t>
            </a:r>
            <a:br>
              <a:rPr lang="zh-CN" altLang="en-US" dirty="0" smtClean="0"/>
            </a:br>
            <a:r>
              <a:rPr lang="zh-CN" altLang="en-US" dirty="0" smtClean="0"/>
              <a:t>③这些小任务可以并行计算彼此间几乎没有依赖关系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795A5EC-4E3B-4052-9B11-507AAD750DF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9724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819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dhclient</a:t>
            </a:r>
            <a:r>
              <a:rPr lang="en-US" altLang="zh-CN" dirty="0" smtClean="0"/>
              <a:t> ens33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systemctl</a:t>
            </a:r>
            <a:r>
              <a:rPr lang="en-US" altLang="zh-CN" dirty="0" smtClean="0"/>
              <a:t> restart </a:t>
            </a:r>
            <a:r>
              <a:rPr lang="en-US" altLang="zh-CN" dirty="0" err="1" smtClean="0"/>
              <a:t>NetworkManager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https://blog.csdn.net/xuqingda/article/details/124033331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https://blog.csdn.net/wumumang/article/details/54135825?utm_medium=distribute.pc_relevant_t0.none-task-blog-2~default~BlogCommendFromMachineLearnPai2~default-1.control&amp;dist_request_id=1330147.19907.16181016013240423&amp;depth_1-utm_source=distribute.pc_relevant_t0.none-task-blog-2~default~BlogCommendFromMachineLearnPai2~default-1.control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虚拟机使用</a:t>
            </a:r>
            <a:r>
              <a:rPr lang="en-US" altLang="zh-CN" dirty="0" smtClean="0"/>
              <a:t>Ubuntu</a:t>
            </a:r>
            <a:r>
              <a:rPr lang="zh-CN" altLang="en-US" dirty="0" smtClean="0"/>
              <a:t>时</a:t>
            </a:r>
            <a:r>
              <a:rPr lang="en-US" altLang="zh-CN" dirty="0" smtClean="0"/>
              <a:t>,</a:t>
            </a:r>
            <a:r>
              <a:rPr lang="zh-CN" altLang="en-US" dirty="0" smtClean="0"/>
              <a:t>网络图标总消失</a:t>
            </a:r>
            <a:r>
              <a:rPr lang="en-US" altLang="zh-CN" dirty="0" smtClean="0"/>
              <a:t>,</a:t>
            </a:r>
            <a:r>
              <a:rPr lang="zh-CN" altLang="en-US" dirty="0" smtClean="0"/>
              <a:t>查询各种方法后</a:t>
            </a:r>
            <a:r>
              <a:rPr lang="en-US" altLang="zh-CN" dirty="0" smtClean="0"/>
              <a:t>,</a:t>
            </a:r>
            <a:r>
              <a:rPr lang="zh-CN" altLang="en-US" dirty="0" smtClean="0"/>
              <a:t>自己总结下以备己用</a:t>
            </a:r>
            <a:r>
              <a:rPr lang="en-US" altLang="zh-CN" dirty="0" smtClean="0"/>
              <a:t>: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service network-manager stop</a:t>
            </a:r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rm</a:t>
            </a:r>
            <a:r>
              <a:rPr lang="en-US" altLang="zh-CN" dirty="0" smtClean="0"/>
              <a:t> /</a:t>
            </a:r>
            <a:r>
              <a:rPr lang="en-US" altLang="zh-CN" dirty="0" err="1" smtClean="0"/>
              <a:t>var</a:t>
            </a:r>
            <a:r>
              <a:rPr lang="en-US" altLang="zh-CN" dirty="0" smtClean="0"/>
              <a:t>/lib/</a:t>
            </a:r>
            <a:r>
              <a:rPr lang="en-US" altLang="zh-CN" dirty="0" err="1" smtClean="0"/>
              <a:t>NetworkManager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NetworkManager.state</a:t>
            </a:r>
            <a:endParaRPr lang="en-US" altLang="zh-CN" dirty="0" smtClean="0"/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service network-manager start</a:t>
            </a:r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gedit</a:t>
            </a:r>
            <a:r>
              <a:rPr lang="en-US" altLang="zh-CN" dirty="0" smtClean="0"/>
              <a:t> /</a:t>
            </a:r>
            <a:r>
              <a:rPr lang="en-US" altLang="zh-CN" dirty="0" err="1" smtClean="0"/>
              <a:t>etc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NetworkManager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NetworkManager.conf</a:t>
            </a:r>
            <a:endParaRPr lang="en-US" altLang="zh-CN" dirty="0" smtClean="0"/>
          </a:p>
          <a:p>
            <a:r>
              <a:rPr lang="zh-CN" altLang="en-US" dirty="0" smtClean="0"/>
              <a:t>把</a:t>
            </a:r>
            <a:r>
              <a:rPr lang="en-US" altLang="zh-CN" dirty="0" smtClean="0"/>
              <a:t>false</a:t>
            </a:r>
            <a:r>
              <a:rPr lang="zh-CN" altLang="en-US" dirty="0" smtClean="0"/>
              <a:t>改成</a:t>
            </a:r>
            <a:r>
              <a:rPr lang="en-US" altLang="zh-CN" dirty="0" smtClean="0"/>
              <a:t>true</a:t>
            </a:r>
          </a:p>
          <a:p>
            <a:r>
              <a:rPr lang="en-US" altLang="zh-CN" dirty="0" err="1" smtClean="0"/>
              <a:t>sudo</a:t>
            </a:r>
            <a:r>
              <a:rPr lang="en-US" altLang="zh-CN" dirty="0" smtClean="0"/>
              <a:t> service network-manager restart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6045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查看系统共享的文件夹：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vmware-hgfsclient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endParaRPr lang="en-US" altLang="zh-CN" dirty="0"/>
          </a:p>
          <a:p>
            <a:r>
              <a:rPr lang="zh-CN" altLang="en-US" dirty="0" smtClean="0"/>
              <a:t>查看是否安装成功：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lsmod</a:t>
            </a:r>
            <a:r>
              <a:rPr lang="en-US" altLang="zh-CN" dirty="0" smtClean="0"/>
              <a:t> | </a:t>
            </a:r>
            <a:r>
              <a:rPr lang="en-US" altLang="zh-CN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grep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vmw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631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以下可以不做：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①设置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fcitx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开机自启动，在终端执行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usr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/share/applications/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fcitx.desktop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xdg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autostart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</a:p>
          <a:p>
            <a:r>
              <a:rPr lang="zh-CN" altLang="en-US" dirty="0" smtClean="0"/>
              <a:t>②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卸载系统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ibus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输入法框架，在终端执行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apt purge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ibus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Ctrl+Space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切换输入法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630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2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5EC-4E3B-4052-9B11-507AAD750DF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12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306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710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095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8826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941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967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660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403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966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182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330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8F65AA2F-2C36-46E7-A766-8C483B1CC802}" type="datetimeFigureOut">
              <a:rPr lang="zh-CN" altLang="en-US" smtClean="0"/>
              <a:t>2022/10/10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A5F9A97-654A-43FF-8733-78102AC2088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25015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bigdata2022@192.168.137.129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swjian/p/9193478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releases.ubuntu.com/focal/ubuntu-20.04.5-desktop-amd64.iso" TargetMode="External"/><Relationship Id="rId4" Type="http://schemas.openxmlformats.org/officeDocument/2006/relationships/hyperlink" Target="https://releases.ubuntu.com/18.04/ubuntu-18.04.5-desktop-amd64.iso.torrent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blog.csdn.net/hcq_lxq/article/details/119841671" TargetMode="External"/><Relationship Id="rId4" Type="http://schemas.openxmlformats.org/officeDocument/2006/relationships/hyperlink" Target="https://blog.csdn.net/weixin_42411588/article/details/123351995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adoop&#29983;&#24577;&#22280;&#35828;&#26126;.png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hyperlink" Target="https://www.cnblogs.com/sdifens/articles/9700276.htm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unoob.com/linux/linux-comm-chmod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695700" y="3200400"/>
            <a:ext cx="522130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 smtClean="0"/>
              <a:t>Ubuntu 20.04 </a:t>
            </a:r>
            <a:r>
              <a:rPr lang="zh-CN" altLang="en-US" sz="4000" dirty="0" smtClean="0"/>
              <a:t>基本操作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39403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1793631" y="618899"/>
            <a:ext cx="3505200" cy="609600"/>
          </a:xfrm>
        </p:spPr>
        <p:txBody>
          <a:bodyPr>
            <a:normAutofit/>
          </a:bodyPr>
          <a:lstStyle/>
          <a:p>
            <a:r>
              <a:rPr lang="zh-CN" altLang="en-US" cap="none" dirty="0" smtClean="0">
                <a:solidFill>
                  <a:schemeClr val="tx1"/>
                </a:solidFill>
              </a:rPr>
              <a:t>虚拟克隆或复制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870438" y="1567115"/>
            <a:ext cx="9601200" cy="297180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1600" dirty="0" smtClean="0"/>
              <a:t>第</a:t>
            </a:r>
            <a:r>
              <a:rPr lang="en-US" altLang="zh-CN" sz="1600" dirty="0" smtClean="0"/>
              <a:t>1</a:t>
            </a:r>
            <a:r>
              <a:rPr lang="zh-CN" altLang="en-US" sz="1600" dirty="0" smtClean="0"/>
              <a:t>步：虚拟机克隆</a:t>
            </a:r>
            <a:endParaRPr lang="en-US" altLang="zh-CN" sz="1600" dirty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克隆方式（建议</a:t>
            </a:r>
            <a:r>
              <a:rPr lang="zh-CN" altLang="en-US" sz="1200" dirty="0"/>
              <a:t>方式</a:t>
            </a:r>
            <a:r>
              <a:rPr lang="zh-CN" altLang="en-US" sz="1200" dirty="0" smtClean="0"/>
              <a:t>）：如右图按照引导操作；</a:t>
            </a:r>
            <a:endParaRPr lang="en-US" altLang="zh-CN" sz="12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复制模式：找到</a:t>
            </a:r>
            <a:r>
              <a:rPr lang="zh-CN" altLang="en-US" sz="1200" dirty="0"/>
              <a:t>磁盘文件，直接复制</a:t>
            </a:r>
            <a:r>
              <a:rPr lang="zh-CN" altLang="en-US" sz="1200" dirty="0" smtClean="0"/>
              <a:t>重命名（后续改</a:t>
            </a:r>
            <a:r>
              <a:rPr lang="en-US" altLang="zh-CN" sz="1200" dirty="0" smtClean="0"/>
              <a:t>IP</a:t>
            </a:r>
            <a:r>
              <a:rPr lang="zh-CN" altLang="en-US" sz="1200" dirty="0" smtClean="0"/>
              <a:t>）；</a:t>
            </a:r>
            <a:endParaRPr lang="en-US" altLang="zh-CN" sz="1200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600" dirty="0" smtClean="0"/>
              <a:t>第</a:t>
            </a:r>
            <a:r>
              <a:rPr lang="en-US" altLang="zh-CN" sz="1600" dirty="0" smtClean="0"/>
              <a:t>2</a:t>
            </a:r>
            <a:r>
              <a:rPr lang="zh-CN" altLang="en-US" sz="1600" dirty="0" smtClean="0"/>
              <a:t>步：修改虚拟机信息（</a:t>
            </a:r>
            <a:r>
              <a:rPr lang="en-US" altLang="zh-CN" sz="1600" dirty="0" smtClean="0"/>
              <a:t>3</a:t>
            </a:r>
            <a:r>
              <a:rPr lang="zh-CN" altLang="en-US" sz="1600" dirty="0" smtClean="0"/>
              <a:t>台虚拟机</a:t>
            </a:r>
            <a:r>
              <a:rPr lang="en-US" altLang="zh-CN" sz="1600" dirty="0" smtClean="0"/>
              <a:t>master/slave1/slave2</a:t>
            </a:r>
            <a:r>
              <a:rPr lang="zh-CN" altLang="en-US" sz="1600" dirty="0" smtClean="0"/>
              <a:t>分别修改）</a:t>
            </a:r>
            <a:endParaRPr lang="en-US" altLang="zh-CN" sz="16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修改计算机名：编辑 </a:t>
            </a:r>
            <a:r>
              <a:rPr lang="en-US" altLang="zh-CN" sz="1200" dirty="0" err="1" smtClean="0"/>
              <a:t>sudo</a:t>
            </a:r>
            <a:r>
              <a:rPr lang="en-US" altLang="zh-CN" sz="1200" dirty="0" smtClean="0"/>
              <a:t> vim /</a:t>
            </a:r>
            <a:r>
              <a:rPr lang="en-US" altLang="zh-CN" sz="1200" dirty="0" err="1" smtClean="0"/>
              <a:t>etc</a:t>
            </a:r>
            <a:r>
              <a:rPr lang="en-US" altLang="zh-CN" sz="1200" dirty="0" smtClean="0"/>
              <a:t>/hostname</a:t>
            </a:r>
            <a:r>
              <a:rPr lang="zh-CN" altLang="en-US" sz="1200" dirty="0" smtClean="0"/>
              <a:t>，</a:t>
            </a:r>
            <a:r>
              <a:rPr lang="zh-CN" altLang="en-US" sz="1200" dirty="0"/>
              <a:t>分别</a:t>
            </a:r>
            <a:r>
              <a:rPr lang="zh-CN" altLang="en-US" sz="1200" dirty="0" smtClean="0"/>
              <a:t>修改为</a:t>
            </a:r>
            <a:r>
              <a:rPr lang="en-US" altLang="zh-CN" sz="1200" dirty="0" smtClean="0"/>
              <a:t>master</a:t>
            </a:r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绑定</a:t>
            </a:r>
            <a:r>
              <a:rPr lang="en-US" altLang="zh-CN" sz="1200" dirty="0" smtClean="0"/>
              <a:t>IP</a:t>
            </a:r>
            <a:r>
              <a:rPr lang="zh-CN" altLang="en-US" sz="1200" dirty="0" smtClean="0"/>
              <a:t>：编辑</a:t>
            </a:r>
            <a:r>
              <a:rPr lang="en-US" altLang="zh-CN" sz="1200" dirty="0" err="1" smtClean="0"/>
              <a:t>sudo</a:t>
            </a:r>
            <a:r>
              <a:rPr lang="en-US" altLang="zh-CN" sz="1200" dirty="0" smtClean="0"/>
              <a:t> vim /</a:t>
            </a:r>
            <a:r>
              <a:rPr lang="en-US" altLang="zh-CN" sz="1200" dirty="0" err="1" smtClean="0"/>
              <a:t>etc</a:t>
            </a:r>
            <a:r>
              <a:rPr lang="en-US" altLang="zh-CN" sz="1200" dirty="0" smtClean="0"/>
              <a:t>/hosts</a:t>
            </a:r>
            <a:r>
              <a:rPr lang="zh-CN" altLang="en-US" sz="1200" dirty="0" smtClean="0"/>
              <a:t>，设置电脑的</a:t>
            </a:r>
            <a:r>
              <a:rPr lang="en-US" altLang="zh-CN" sz="1200" dirty="0" smtClean="0"/>
              <a:t>IP</a:t>
            </a:r>
            <a:r>
              <a:rPr lang="zh-CN" altLang="en-US" sz="1200" dirty="0" smtClean="0"/>
              <a:t>和名称，如</a:t>
            </a:r>
            <a:r>
              <a:rPr lang="en-US" altLang="zh-CN" sz="1200" dirty="0" smtClean="0"/>
              <a:t>192.168.137.128 master</a:t>
            </a:r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重新启动虚拟机</a:t>
            </a:r>
            <a:endParaRPr lang="en-US" altLang="zh-CN" sz="1200" dirty="0"/>
          </a:p>
          <a:p>
            <a:pPr marL="0" indent="0">
              <a:lnSpc>
                <a:spcPct val="150000"/>
              </a:lnSpc>
              <a:buNone/>
            </a:pPr>
            <a:endParaRPr lang="zh-CN" altLang="en-US" sz="1600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1" r="62532" b="53295"/>
          <a:stretch/>
        </p:blipFill>
        <p:spPr>
          <a:xfrm>
            <a:off x="7010400" y="76200"/>
            <a:ext cx="4964755" cy="348124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400" y="3556072"/>
            <a:ext cx="4267200" cy="1028700"/>
          </a:xfrm>
          <a:prstGeom prst="rect">
            <a:avLst/>
          </a:prstGeom>
        </p:spPr>
      </p:pic>
      <p:sp>
        <p:nvSpPr>
          <p:cNvPr id="6" name="矩形标注 5"/>
          <p:cNvSpPr/>
          <p:nvPr/>
        </p:nvSpPr>
        <p:spPr>
          <a:xfrm>
            <a:off x="6858000" y="2784042"/>
            <a:ext cx="1066800" cy="685800"/>
          </a:xfrm>
          <a:prstGeom prst="wedgeRectCallout">
            <a:avLst>
              <a:gd name="adj1" fmla="val -115767"/>
              <a:gd name="adj2" fmla="val 599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此处</a:t>
            </a:r>
            <a:r>
              <a:rPr lang="en-US" altLang="zh-CN" sz="1200" dirty="0" smtClean="0"/>
              <a:t>IP</a:t>
            </a:r>
            <a:r>
              <a:rPr lang="zh-CN" altLang="en-US" sz="1200" dirty="0" smtClean="0"/>
              <a:t>通过</a:t>
            </a:r>
            <a:r>
              <a:rPr lang="en-US" altLang="zh-CN" sz="1200" dirty="0" err="1" smtClean="0"/>
              <a:t>ifconfig</a:t>
            </a:r>
            <a:r>
              <a:rPr lang="zh-CN" altLang="en-US" sz="1200" dirty="0"/>
              <a:t>查网询</a:t>
            </a:r>
            <a:r>
              <a:rPr lang="zh-CN" altLang="en-US" sz="1200" dirty="0" smtClean="0"/>
              <a:t>，或者同段设置</a:t>
            </a:r>
            <a:endParaRPr lang="zh-CN" altLang="en-US" sz="1200" dirty="0"/>
          </a:p>
        </p:txBody>
      </p:sp>
      <p:sp>
        <p:nvSpPr>
          <p:cNvPr id="7" name="文本框 6"/>
          <p:cNvSpPr txBox="1"/>
          <p:nvPr/>
        </p:nvSpPr>
        <p:spPr>
          <a:xfrm>
            <a:off x="1193106" y="4584772"/>
            <a:ext cx="5334000" cy="1477328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/>
              <a:t>Ubuntu 20.04</a:t>
            </a:r>
            <a:r>
              <a:rPr lang="zh-CN" altLang="en-US" sz="1200" dirty="0"/>
              <a:t>修改静态固定</a:t>
            </a:r>
            <a:r>
              <a:rPr lang="en-US" altLang="zh-CN" sz="1200" dirty="0" smtClean="0"/>
              <a:t>IP</a:t>
            </a:r>
            <a:r>
              <a:rPr lang="zh-CN" altLang="en-US" sz="1200" dirty="0" smtClean="0"/>
              <a:t>方法</a:t>
            </a:r>
            <a:r>
              <a:rPr lang="en-US" altLang="zh-CN" sz="1200" dirty="0" smtClean="0"/>
              <a:t>(</a:t>
            </a:r>
            <a:r>
              <a:rPr lang="zh-CN" altLang="en-US" sz="1200" b="1" dirty="0" smtClean="0"/>
              <a:t>根据需要设置</a:t>
            </a:r>
            <a:r>
              <a:rPr lang="en-US" altLang="zh-CN" sz="1200" dirty="0" smtClean="0"/>
              <a:t>)</a:t>
            </a:r>
            <a:r>
              <a:rPr lang="zh-CN" altLang="en-US" sz="1200" dirty="0" smtClean="0"/>
              <a:t>：</a:t>
            </a:r>
            <a:endParaRPr lang="en-US" altLang="zh-CN" sz="1200" dirty="0" smtClean="0"/>
          </a:p>
          <a:p>
            <a:pPr>
              <a:lnSpc>
                <a:spcPct val="150000"/>
              </a:lnSpc>
            </a:pPr>
            <a:r>
              <a:rPr lang="zh-CN" altLang="en-US" sz="1200" dirty="0" smtClean="0"/>
              <a:t>①查看网络配置信息：</a:t>
            </a:r>
            <a:r>
              <a:rPr lang="en-US" altLang="zh-CN" sz="1200" dirty="0" err="1" smtClean="0"/>
              <a:t>ifconfig</a:t>
            </a:r>
            <a:endParaRPr lang="en-US" altLang="zh-CN" sz="1200" dirty="0" smtClean="0"/>
          </a:p>
          <a:p>
            <a:pPr>
              <a:lnSpc>
                <a:spcPct val="150000"/>
              </a:lnSpc>
            </a:pPr>
            <a:r>
              <a:rPr lang="zh-CN" altLang="en-US" sz="1200" dirty="0" smtClean="0"/>
              <a:t>②修改配置文件：</a:t>
            </a:r>
            <a:r>
              <a:rPr lang="en-US" altLang="zh-CN" sz="1200" dirty="0" err="1" smtClean="0"/>
              <a:t>sudo</a:t>
            </a:r>
            <a:r>
              <a:rPr lang="en-US" altLang="zh-CN" sz="1200" dirty="0" smtClean="0"/>
              <a:t> vim  /</a:t>
            </a:r>
            <a:r>
              <a:rPr lang="en-US" altLang="zh-CN" sz="1200" dirty="0" err="1" smtClean="0"/>
              <a:t>etc</a:t>
            </a:r>
            <a:r>
              <a:rPr lang="en-US" altLang="zh-CN" sz="1200" dirty="0" smtClean="0"/>
              <a:t>/</a:t>
            </a:r>
            <a:r>
              <a:rPr lang="en-US" altLang="zh-CN" sz="1200" dirty="0" err="1" smtClean="0"/>
              <a:t>netplan</a:t>
            </a:r>
            <a:r>
              <a:rPr lang="en-US" altLang="zh-CN" sz="1200" dirty="0" smtClean="0"/>
              <a:t>/01-network-manager-all.yaml</a:t>
            </a:r>
            <a:r>
              <a:rPr lang="zh-CN" altLang="en-US" sz="1200" dirty="0" smtClean="0"/>
              <a:t>（文件名可能不同）</a:t>
            </a:r>
            <a:endParaRPr lang="en-US" altLang="zh-CN" sz="1200" dirty="0" smtClean="0"/>
          </a:p>
          <a:p>
            <a:pPr>
              <a:lnSpc>
                <a:spcPct val="150000"/>
              </a:lnSpc>
            </a:pPr>
            <a:r>
              <a:rPr lang="zh-CN" altLang="en-US" sz="1200" dirty="0" smtClean="0"/>
              <a:t>③</a:t>
            </a:r>
            <a:r>
              <a:rPr lang="en-US" altLang="zh-CN" sz="1200" dirty="0" err="1" smtClean="0"/>
              <a:t>sudo</a:t>
            </a:r>
            <a:r>
              <a:rPr lang="en-US" altLang="zh-CN" sz="1200" dirty="0" smtClean="0"/>
              <a:t> </a:t>
            </a:r>
            <a:r>
              <a:rPr lang="en-US" altLang="zh-CN" sz="1200" dirty="0" err="1" smtClean="0"/>
              <a:t>netplan</a:t>
            </a:r>
            <a:r>
              <a:rPr lang="en-US" altLang="zh-CN" sz="1200" dirty="0" smtClean="0"/>
              <a:t> apply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400" y="4625145"/>
            <a:ext cx="4750494" cy="218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40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1793631" y="618899"/>
            <a:ext cx="8179928" cy="609600"/>
          </a:xfrm>
        </p:spPr>
        <p:txBody>
          <a:bodyPr>
            <a:normAutofit fontScale="90000"/>
          </a:bodyPr>
          <a:lstStyle/>
          <a:p>
            <a:r>
              <a:rPr lang="zh-CN" altLang="en-US" cap="none" dirty="0" smtClean="0">
                <a:solidFill>
                  <a:schemeClr val="tx1"/>
                </a:solidFill>
              </a:rPr>
              <a:t>智慧树课程</a:t>
            </a:r>
            <a:r>
              <a:rPr lang="en-US" altLang="zh-CN" cap="none" dirty="0">
                <a:solidFill>
                  <a:schemeClr val="tx1"/>
                </a:solidFill>
              </a:rPr>
              <a:t>《Hadoop</a:t>
            </a:r>
            <a:r>
              <a:rPr lang="zh-CN" altLang="en-US" cap="none" dirty="0">
                <a:solidFill>
                  <a:schemeClr val="tx1"/>
                </a:solidFill>
              </a:rPr>
              <a:t>生态技术（微</a:t>
            </a:r>
            <a:r>
              <a:rPr lang="zh-CN" altLang="en-US" cap="none" dirty="0" smtClean="0">
                <a:solidFill>
                  <a:schemeClr val="tx1"/>
                </a:solidFill>
              </a:rPr>
              <a:t>专业）</a:t>
            </a:r>
            <a:r>
              <a:rPr lang="en-US" altLang="zh-CN" cap="none" dirty="0" smtClean="0">
                <a:solidFill>
                  <a:schemeClr val="tx1"/>
                </a:solidFill>
              </a:rPr>
              <a:t>》</a:t>
            </a:r>
            <a:r>
              <a:rPr lang="zh-CN" altLang="en-US" cap="none" dirty="0" smtClean="0">
                <a:solidFill>
                  <a:schemeClr val="tx1"/>
                </a:solidFill>
              </a:rPr>
              <a:t>登录和报道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541" y="1348180"/>
            <a:ext cx="9587211" cy="475069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165561" y="6218556"/>
            <a:ext cx="339708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24000" lvl="1">
              <a:lnSpc>
                <a:spcPct val="150000"/>
              </a:lnSpc>
            </a:pPr>
            <a:r>
              <a:rPr lang="zh-CN" altLang="en-US" dirty="0" smtClean="0"/>
              <a:t>要求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</a:t>
            </a:r>
            <a:r>
              <a:rPr lang="zh-CN" altLang="en-US" dirty="0" smtClean="0"/>
              <a:t>当天完成登录与报道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4757847" y="6231619"/>
            <a:ext cx="413286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24000" lvl="1">
              <a:lnSpc>
                <a:spcPct val="150000"/>
              </a:lnSpc>
            </a:pPr>
            <a:r>
              <a:rPr lang="zh-CN" altLang="en-US" dirty="0" smtClean="0"/>
              <a:t>要求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：完成第</a:t>
            </a:r>
            <a:r>
              <a:rPr lang="en-US" altLang="zh-CN" dirty="0" smtClean="0"/>
              <a:t>2</a:t>
            </a:r>
            <a:r>
              <a:rPr lang="zh-CN" altLang="en-US" dirty="0" smtClean="0"/>
              <a:t>章 </a:t>
            </a:r>
            <a:r>
              <a:rPr lang="en-US" altLang="zh-CN" dirty="0" smtClean="0"/>
              <a:t>HDFS</a:t>
            </a:r>
            <a:r>
              <a:rPr lang="zh-CN" altLang="en-US" dirty="0" smtClean="0"/>
              <a:t>的在线学习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6702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 txBox="1">
            <a:spLocks/>
          </p:cNvSpPr>
          <p:nvPr/>
        </p:nvSpPr>
        <p:spPr>
          <a:xfrm>
            <a:off x="870438" y="1984075"/>
            <a:ext cx="10900384" cy="4576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zh-CN" altLang="en-US" sz="1600" dirty="0" smtClean="0"/>
              <a:t>第</a:t>
            </a:r>
            <a:r>
              <a:rPr lang="en-US" altLang="zh-CN" sz="1600" dirty="0" smtClean="0"/>
              <a:t>1</a:t>
            </a:r>
            <a:r>
              <a:rPr lang="zh-CN" altLang="en-US" sz="1600" dirty="0" smtClean="0"/>
              <a:t>步：安装</a:t>
            </a:r>
            <a:r>
              <a:rPr lang="en-US" altLang="zh-CN" sz="1600" dirty="0" err="1" smtClean="0"/>
              <a:t>ssh</a:t>
            </a:r>
            <a:r>
              <a:rPr lang="zh-CN" altLang="en-US" sz="1600" dirty="0" smtClean="0"/>
              <a:t>服务</a:t>
            </a:r>
            <a:endParaRPr lang="en-US" altLang="zh-CN" sz="16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执行命令：</a:t>
            </a:r>
            <a:r>
              <a:rPr lang="en-US" altLang="zh-CN" sz="1200" dirty="0" err="1" smtClean="0"/>
              <a:t>sudo</a:t>
            </a:r>
            <a:r>
              <a:rPr lang="en-US" altLang="zh-CN" sz="1200" dirty="0" smtClean="0"/>
              <a:t> apt-get install </a:t>
            </a:r>
            <a:r>
              <a:rPr lang="en-US" altLang="zh-CN" sz="1200" dirty="0" err="1" smtClean="0"/>
              <a:t>openssh</a:t>
            </a:r>
            <a:r>
              <a:rPr lang="en-US" altLang="zh-CN" sz="1200" dirty="0" smtClean="0"/>
              <a:t>-server</a:t>
            </a:r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启动命令：</a:t>
            </a:r>
            <a:r>
              <a:rPr lang="en-US" altLang="zh-CN" sz="1200" dirty="0"/>
              <a:t> service </a:t>
            </a:r>
            <a:r>
              <a:rPr lang="en-US" altLang="zh-CN" sz="1200" dirty="0" err="1"/>
              <a:t>ssh</a:t>
            </a:r>
            <a:r>
              <a:rPr lang="en-US" altLang="zh-CN" sz="1200" dirty="0"/>
              <a:t> start </a:t>
            </a:r>
            <a:endParaRPr lang="en-US" altLang="zh-CN" sz="12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/>
              <a:t>查看</a:t>
            </a:r>
            <a:r>
              <a:rPr lang="en-US" altLang="zh-CN" sz="1200" dirty="0" err="1"/>
              <a:t>ssh</a:t>
            </a:r>
            <a:r>
              <a:rPr lang="zh-CN" altLang="en-US" sz="1200" dirty="0" smtClean="0"/>
              <a:t>服务：</a:t>
            </a:r>
            <a:r>
              <a:rPr lang="en-US" altLang="zh-CN" sz="1200" dirty="0" err="1" smtClean="0"/>
              <a:t>ps</a:t>
            </a:r>
            <a:r>
              <a:rPr lang="en-US" altLang="zh-CN" sz="1200" dirty="0" smtClean="0"/>
              <a:t> -</a:t>
            </a:r>
            <a:r>
              <a:rPr lang="en-US" altLang="zh-CN" sz="1200" dirty="0" err="1" smtClean="0"/>
              <a:t>ef</a:t>
            </a:r>
            <a:r>
              <a:rPr lang="en-US" altLang="zh-CN" sz="1200" dirty="0" smtClean="0"/>
              <a:t> | </a:t>
            </a:r>
            <a:r>
              <a:rPr lang="en-US" altLang="zh-CN" sz="1200" dirty="0" err="1" smtClean="0"/>
              <a:t>grep</a:t>
            </a:r>
            <a:r>
              <a:rPr lang="en-US" altLang="zh-CN" sz="1200" dirty="0" smtClean="0"/>
              <a:t> </a:t>
            </a:r>
            <a:r>
              <a:rPr lang="en-US" altLang="zh-CN" sz="1200" dirty="0" err="1" smtClean="0"/>
              <a:t>sshd</a:t>
            </a:r>
            <a:endParaRPr lang="zh-CN" altLang="en-US" sz="12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/>
              <a:t>查看</a:t>
            </a:r>
            <a:r>
              <a:rPr lang="en-US" altLang="zh-CN" sz="1200" dirty="0" err="1"/>
              <a:t>ssh</a:t>
            </a:r>
            <a:r>
              <a:rPr lang="zh-CN" altLang="en-US" sz="1200" dirty="0"/>
              <a:t>运行</a:t>
            </a:r>
            <a:r>
              <a:rPr lang="zh-CN" altLang="en-US" sz="1200" dirty="0" smtClean="0"/>
              <a:t>状态</a:t>
            </a:r>
            <a:r>
              <a:rPr lang="zh-CN" altLang="en-US" sz="1200" dirty="0"/>
              <a:t>：</a:t>
            </a:r>
            <a:r>
              <a:rPr lang="en-US" altLang="zh-CN" sz="1200" dirty="0" smtClean="0"/>
              <a:t>service </a:t>
            </a:r>
            <a:r>
              <a:rPr lang="en-US" altLang="zh-CN" sz="1200" dirty="0" err="1" smtClean="0"/>
              <a:t>ssh</a:t>
            </a:r>
            <a:r>
              <a:rPr lang="en-US" altLang="zh-CN" sz="1200" dirty="0" smtClean="0"/>
              <a:t> status</a:t>
            </a:r>
            <a:endParaRPr lang="zh-CN" altLang="en-US" sz="1200" dirty="0" smtClean="0"/>
          </a:p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zh-CN" altLang="en-US" sz="1600" dirty="0" smtClean="0"/>
              <a:t>第</a:t>
            </a:r>
            <a:r>
              <a:rPr lang="en-US" altLang="zh-CN" sz="1600" dirty="0" smtClean="0"/>
              <a:t>2</a:t>
            </a:r>
            <a:r>
              <a:rPr lang="zh-CN" altLang="en-US" sz="1600" dirty="0" smtClean="0"/>
              <a:t>步：登录另一台虚拟机</a:t>
            </a:r>
            <a:r>
              <a:rPr lang="en-US" altLang="zh-CN" sz="1600" dirty="0" smtClean="0"/>
              <a:t>(</a:t>
            </a:r>
            <a:r>
              <a:rPr lang="zh-CN" altLang="en-US" sz="1600" dirty="0" smtClean="0"/>
              <a:t>每次需要密码</a:t>
            </a:r>
            <a:r>
              <a:rPr lang="en-US" altLang="zh-CN" sz="1600" dirty="0" smtClean="0"/>
              <a:t>)</a:t>
            </a:r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/>
              <a:t>执行命令</a:t>
            </a:r>
            <a:r>
              <a:rPr lang="zh-CN" altLang="en-US" sz="1200" dirty="0" smtClean="0"/>
              <a:t>：</a:t>
            </a:r>
            <a:r>
              <a:rPr lang="en-US" altLang="zh-CN" sz="1200" dirty="0" err="1" smtClean="0"/>
              <a:t>ssh</a:t>
            </a:r>
            <a:r>
              <a:rPr lang="en-US" altLang="zh-CN" sz="1200" dirty="0" smtClean="0"/>
              <a:t> </a:t>
            </a:r>
            <a:r>
              <a:rPr lang="en-US" altLang="zh-CN" sz="1200" dirty="0" smtClean="0">
                <a:hlinkClick r:id="rId3"/>
              </a:rPr>
              <a:t>bigdata2022@192.168.137.129</a:t>
            </a:r>
            <a:endParaRPr lang="en-US" altLang="zh-CN" sz="12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600" dirty="0" smtClean="0"/>
              <a:t>第</a:t>
            </a:r>
            <a:r>
              <a:rPr lang="en-US" altLang="zh-CN" sz="1600" dirty="0" smtClean="0"/>
              <a:t>3</a:t>
            </a:r>
            <a:r>
              <a:rPr lang="zh-CN" altLang="en-US" sz="1600" dirty="0" smtClean="0"/>
              <a:t>步：设置无密码登录</a:t>
            </a:r>
            <a:endParaRPr lang="en-US" altLang="zh-CN" sz="1600" dirty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执行密钥生成命令：</a:t>
            </a:r>
            <a:r>
              <a:rPr lang="en-US" altLang="zh-CN" sz="1200" dirty="0" err="1" smtClean="0"/>
              <a:t>ssh-keygen</a:t>
            </a:r>
            <a:endParaRPr lang="en-US" altLang="zh-CN" sz="12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拷贝密钥到服务器：</a:t>
            </a:r>
            <a:r>
              <a:rPr lang="en-US" altLang="zh-CN" sz="1200" dirty="0" err="1" smtClean="0"/>
              <a:t>ssh</a:t>
            </a:r>
            <a:r>
              <a:rPr lang="en-US" altLang="zh-CN" sz="1200" dirty="0" smtClean="0"/>
              <a:t>-copy-id </a:t>
            </a:r>
            <a:r>
              <a:rPr lang="en-US" altLang="zh-CN" sz="1200" dirty="0"/>
              <a:t>-</a:t>
            </a:r>
            <a:r>
              <a:rPr lang="en-US" altLang="zh-CN" sz="1200" dirty="0" err="1"/>
              <a:t>i</a:t>
            </a:r>
            <a:r>
              <a:rPr lang="en-US" altLang="zh-CN" sz="1200" dirty="0"/>
              <a:t> ~/.</a:t>
            </a:r>
            <a:r>
              <a:rPr lang="en-US" altLang="zh-CN" sz="1200" dirty="0" err="1" smtClean="0"/>
              <a:t>ssh</a:t>
            </a:r>
            <a:r>
              <a:rPr lang="en-US" altLang="zh-CN" sz="1200" dirty="0" smtClean="0"/>
              <a:t>/id_rsa.pub </a:t>
            </a:r>
            <a:r>
              <a:rPr lang="en-US" altLang="zh-CN" sz="1200" dirty="0" smtClean="0">
                <a:hlinkClick r:id="rId3"/>
              </a:rPr>
              <a:t>bigdata2022@192.168.137.129</a:t>
            </a:r>
            <a:r>
              <a:rPr lang="zh-CN" altLang="en-US" sz="1200" dirty="0" smtClean="0"/>
              <a:t>（包括自己所在的节点）</a:t>
            </a:r>
            <a:endParaRPr lang="en-US" altLang="zh-CN" sz="12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无密码登录：</a:t>
            </a:r>
            <a:r>
              <a:rPr lang="en-US" altLang="zh-CN" sz="1200" dirty="0" err="1" smtClean="0"/>
              <a:t>ssh</a:t>
            </a:r>
            <a:r>
              <a:rPr lang="en-US" altLang="zh-CN" sz="1200" dirty="0" smtClean="0"/>
              <a:t> </a:t>
            </a:r>
            <a:r>
              <a:rPr lang="en-US" altLang="zh-CN" sz="1200" dirty="0"/>
              <a:t>bigdata2022@192.168.137.129</a:t>
            </a:r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endParaRPr lang="en-US" altLang="zh-CN" sz="12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endParaRPr lang="en-US" altLang="zh-CN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endParaRPr lang="en-US" altLang="zh-CN" sz="1600" dirty="0" smtClean="0"/>
          </a:p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endParaRPr lang="zh-CN" altLang="en-US" sz="1600" dirty="0" smtClean="0"/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2070078" y="590175"/>
            <a:ext cx="3505200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cap="none" dirty="0" smtClean="0">
                <a:solidFill>
                  <a:schemeClr val="tx1"/>
                </a:solidFill>
              </a:rPr>
              <a:t>配置</a:t>
            </a:r>
            <a:r>
              <a:rPr lang="en-US" altLang="zh-CN" cap="none" dirty="0" smtClean="0">
                <a:solidFill>
                  <a:schemeClr val="tx1"/>
                </a:solidFill>
              </a:rPr>
              <a:t>SSH</a:t>
            </a:r>
            <a:r>
              <a:rPr lang="zh-CN" altLang="en-US" cap="none" dirty="0" smtClean="0">
                <a:solidFill>
                  <a:schemeClr val="tx1"/>
                </a:solidFill>
              </a:rPr>
              <a:t>服务及无</a:t>
            </a:r>
            <a:r>
              <a:rPr lang="zh-CN" altLang="en-US" cap="none" dirty="0">
                <a:solidFill>
                  <a:schemeClr val="tx1"/>
                </a:solidFill>
              </a:rPr>
              <a:t>密码登录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038" y="1097701"/>
            <a:ext cx="5840154" cy="274038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969658" y="5870576"/>
            <a:ext cx="6541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参考链接：</a:t>
            </a:r>
            <a:r>
              <a:rPr lang="en-US" altLang="zh-CN" dirty="0" smtClean="0"/>
              <a:t>https://blog.csdn.net/jeikerxiao/article/details/84105529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7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 txBox="1">
            <a:spLocks/>
          </p:cNvSpPr>
          <p:nvPr/>
        </p:nvSpPr>
        <p:spPr>
          <a:xfrm>
            <a:off x="934233" y="1350336"/>
            <a:ext cx="9601200" cy="46889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600" dirty="0"/>
              <a:t>第</a:t>
            </a:r>
            <a:r>
              <a:rPr lang="en-US" altLang="zh-CN" sz="1600" dirty="0"/>
              <a:t>1</a:t>
            </a:r>
            <a:r>
              <a:rPr lang="zh-CN" altLang="en-US" sz="1600" dirty="0"/>
              <a:t>步</a:t>
            </a:r>
            <a:r>
              <a:rPr lang="zh-CN" altLang="en-US" sz="1600" dirty="0" smtClean="0"/>
              <a:t>：下载</a:t>
            </a:r>
            <a:r>
              <a:rPr lang="en-US" altLang="zh-CN" sz="1600" dirty="0" smtClean="0"/>
              <a:t>Hadoop3.3.4</a:t>
            </a:r>
            <a:r>
              <a:rPr lang="zh-CN" altLang="en-US" sz="1600" dirty="0" smtClean="0"/>
              <a:t>版本</a:t>
            </a:r>
            <a:endParaRPr lang="en-US" altLang="zh-CN" sz="1600" dirty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1200" dirty="0" smtClean="0"/>
              <a:t>hadoop-3.3.4.tar.gz</a:t>
            </a:r>
            <a:r>
              <a:rPr lang="zh-CN" altLang="en-US" sz="1200" dirty="0" smtClean="0"/>
              <a:t>，下载链接：</a:t>
            </a:r>
            <a:r>
              <a:rPr lang="en-US" altLang="zh-CN" sz="1200" dirty="0"/>
              <a:t>https://archive.apache.org/dist/hadoop/common/hadoop-3.3.4/hadoop-3.3.4.tar.gz</a:t>
            </a:r>
            <a:endParaRPr lang="en-US" altLang="zh-CN" sz="1600" dirty="0" smtClean="0"/>
          </a:p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zh-CN" altLang="en-US" sz="1600" dirty="0" smtClean="0"/>
              <a:t>第</a:t>
            </a:r>
            <a:r>
              <a:rPr lang="en-US" altLang="zh-CN" sz="1600" dirty="0" smtClean="0"/>
              <a:t>2</a:t>
            </a:r>
            <a:r>
              <a:rPr lang="zh-CN" altLang="en-US" sz="1600" dirty="0" smtClean="0"/>
              <a:t>步：解压缩和配置环境变量</a:t>
            </a:r>
            <a:endParaRPr lang="en-US" altLang="zh-CN" sz="16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1200" dirty="0" err="1" smtClean="0"/>
              <a:t>sudo</a:t>
            </a:r>
            <a:r>
              <a:rPr lang="en-US" altLang="zh-CN" sz="1200" dirty="0" smtClean="0"/>
              <a:t> tar -</a:t>
            </a:r>
            <a:r>
              <a:rPr lang="en-US" altLang="zh-CN" sz="1200" dirty="0" err="1" smtClean="0"/>
              <a:t>xvf</a:t>
            </a:r>
            <a:r>
              <a:rPr lang="en-US" altLang="zh-CN" sz="1200" dirty="0" smtClean="0"/>
              <a:t> hadoop-3.3.4.tar.gz -C /</a:t>
            </a:r>
            <a:r>
              <a:rPr lang="en-US" altLang="zh-CN" sz="1200" dirty="0" err="1" smtClean="0"/>
              <a:t>usr</a:t>
            </a:r>
            <a:r>
              <a:rPr lang="en-US" altLang="zh-CN" sz="1200" dirty="0" smtClean="0"/>
              <a:t>/local/</a:t>
            </a:r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修改权限：</a:t>
            </a:r>
            <a:r>
              <a:rPr lang="en-US" altLang="zh-CN" sz="1200" dirty="0" err="1" smtClean="0"/>
              <a:t>chmod</a:t>
            </a:r>
            <a:r>
              <a:rPr lang="en-US" altLang="zh-CN" sz="1200" dirty="0" smtClean="0"/>
              <a:t> 777 -R /</a:t>
            </a:r>
            <a:r>
              <a:rPr lang="en-US" altLang="zh-CN" sz="1200" dirty="0" err="1" smtClean="0"/>
              <a:t>usr</a:t>
            </a:r>
            <a:r>
              <a:rPr lang="en-US" altLang="zh-CN" sz="1200" dirty="0" smtClean="0"/>
              <a:t>/local/</a:t>
            </a:r>
            <a:r>
              <a:rPr lang="en-US" altLang="zh-CN" sz="1200" dirty="0"/>
              <a:t>hadoop-3.3.4</a:t>
            </a:r>
            <a:endParaRPr lang="en-US" altLang="zh-CN" sz="12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1200" dirty="0" smtClean="0"/>
              <a:t>配置环境变量，编辑</a:t>
            </a:r>
            <a:r>
              <a:rPr lang="en-US" altLang="zh-CN" sz="1200" dirty="0" err="1" smtClean="0"/>
              <a:t>sudo</a:t>
            </a:r>
            <a:r>
              <a:rPr lang="en-US" altLang="zh-CN" sz="1200" dirty="0" smtClean="0"/>
              <a:t> vim /</a:t>
            </a:r>
            <a:r>
              <a:rPr lang="en-US" altLang="zh-CN" sz="1200" dirty="0" err="1" smtClean="0"/>
              <a:t>etc</a:t>
            </a:r>
            <a:r>
              <a:rPr lang="en-US" altLang="zh-CN" sz="1200" dirty="0" smtClean="0"/>
              <a:t>/profile</a:t>
            </a:r>
            <a:r>
              <a:rPr lang="zh-CN" altLang="en-US" sz="1200" dirty="0" smtClean="0"/>
              <a:t>，在末尾添加以下项：</a:t>
            </a:r>
            <a:endParaRPr lang="en-US" altLang="zh-CN" sz="1200" dirty="0" smtClean="0"/>
          </a:p>
          <a:p>
            <a:pPr marL="594000" lvl="2" indent="0">
              <a:lnSpc>
                <a:spcPct val="150000"/>
              </a:lnSpc>
              <a:buNone/>
            </a:pPr>
            <a:r>
              <a:rPr lang="en-US" altLang="zh-CN" sz="1000" dirty="0"/>
              <a:t>export HADOOP_HOME=/</a:t>
            </a:r>
            <a:r>
              <a:rPr lang="en-US" altLang="zh-CN" sz="1000" dirty="0" err="1"/>
              <a:t>usr</a:t>
            </a:r>
            <a:r>
              <a:rPr lang="en-US" altLang="zh-CN" sz="1000" dirty="0"/>
              <a:t>/local/hadoop-3.3.4</a:t>
            </a:r>
          </a:p>
          <a:p>
            <a:pPr marL="594000" lvl="2" indent="0">
              <a:lnSpc>
                <a:spcPct val="150000"/>
              </a:lnSpc>
              <a:buNone/>
            </a:pPr>
            <a:r>
              <a:rPr lang="en-US" altLang="zh-CN" sz="1000" dirty="0"/>
              <a:t>export HADOOP_LOG_DIR=${HADOOP_HOME}/logs</a:t>
            </a:r>
          </a:p>
          <a:p>
            <a:pPr marL="594000" lvl="2" indent="0">
              <a:lnSpc>
                <a:spcPct val="150000"/>
              </a:lnSpc>
              <a:buNone/>
            </a:pPr>
            <a:r>
              <a:rPr lang="en-US" altLang="zh-CN" sz="1000" dirty="0"/>
              <a:t>export PATH=${HADOOP_HOME}/</a:t>
            </a:r>
            <a:r>
              <a:rPr lang="en-US" altLang="zh-CN" sz="1000" dirty="0" err="1"/>
              <a:t>sbin</a:t>
            </a:r>
            <a:r>
              <a:rPr lang="en-US" altLang="zh-CN" sz="1000" dirty="0"/>
              <a:t>:${HADOOP_HOME}/bin:$PATH</a:t>
            </a:r>
            <a:endParaRPr lang="en-US" altLang="zh-CN" sz="1000" dirty="0" smtClean="0"/>
          </a:p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zh-CN" altLang="en-US" sz="1600" dirty="0" smtClean="0"/>
              <a:t>第</a:t>
            </a:r>
            <a:r>
              <a:rPr lang="en-US" altLang="zh-CN" sz="1600" dirty="0" smtClean="0"/>
              <a:t>3</a:t>
            </a:r>
            <a:r>
              <a:rPr lang="zh-CN" altLang="en-US" sz="1600" dirty="0" smtClean="0"/>
              <a:t>步：修改</a:t>
            </a:r>
            <a:r>
              <a:rPr lang="en-US" altLang="zh-CN" sz="1600" dirty="0" smtClean="0"/>
              <a:t>hadoop-env.sh</a:t>
            </a:r>
            <a:r>
              <a:rPr lang="zh-CN" altLang="en-US" sz="1600" dirty="0" smtClean="0"/>
              <a:t>文件，在末尾添加</a:t>
            </a:r>
            <a:r>
              <a:rPr lang="en-US" altLang="zh-CN" sz="1600" dirty="0" smtClean="0"/>
              <a:t>java</a:t>
            </a:r>
            <a:r>
              <a:rPr lang="zh-CN" altLang="en-US" sz="1600" dirty="0" smtClean="0"/>
              <a:t>的环境变量</a:t>
            </a:r>
            <a:endParaRPr lang="en-US" altLang="zh-CN" sz="1600" dirty="0" smtClean="0"/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1200" dirty="0"/>
              <a:t>export JAVA_HOME=/</a:t>
            </a:r>
            <a:r>
              <a:rPr lang="en-US" altLang="zh-CN" sz="1200" dirty="0" err="1" smtClean="0"/>
              <a:t>usr</a:t>
            </a:r>
            <a:r>
              <a:rPr lang="en-US" altLang="zh-CN" sz="1200" dirty="0" smtClean="0"/>
              <a:t>/local/jdk11</a:t>
            </a:r>
          </a:p>
          <a:p>
            <a:pPr marL="552600" lvl="1" indent="-228600">
              <a:lnSpc>
                <a:spcPct val="150000"/>
              </a:lnSpc>
              <a:buFont typeface="+mj-ea"/>
              <a:buAutoNum type="circleNumDbPlain"/>
            </a:pPr>
            <a:endParaRPr lang="en-US" altLang="zh-CN" sz="1600" dirty="0" smtClean="0"/>
          </a:p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endParaRPr lang="zh-CN" altLang="en-US" sz="1600" dirty="0" smtClean="0"/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1655408" y="409422"/>
            <a:ext cx="3505200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cap="none" dirty="0" smtClean="0">
                <a:solidFill>
                  <a:schemeClr val="tx1"/>
                </a:solidFill>
              </a:rPr>
              <a:t>Hadoop3.3.4</a:t>
            </a:r>
            <a:r>
              <a:rPr lang="zh-CN" altLang="en-US" cap="none" dirty="0" smtClean="0">
                <a:solidFill>
                  <a:schemeClr val="tx1"/>
                </a:solidFill>
              </a:rPr>
              <a:t>安装与配置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666957" y="6370607"/>
            <a:ext cx="80488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完整安装版：</a:t>
            </a:r>
            <a:r>
              <a:rPr lang="en-US" altLang="zh-CN" dirty="0" smtClean="0"/>
              <a:t>https://blog.csdn.net/weixin_52185996/article/details/126706906</a:t>
            </a:r>
            <a:endParaRPr lang="zh-CN" altLang="en-US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756494"/>
              </p:ext>
            </p:extLst>
          </p:nvPr>
        </p:nvGraphicFramePr>
        <p:xfrm>
          <a:off x="6364948" y="2226580"/>
          <a:ext cx="5211000" cy="23835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8000">
                  <a:extLst>
                    <a:ext uri="{9D8B030D-6E8A-4147-A177-3AD203B41FA5}">
                      <a16:colId xmlns:a16="http://schemas.microsoft.com/office/drawing/2014/main" val="2009008176"/>
                    </a:ext>
                  </a:extLst>
                </a:gridCol>
                <a:gridCol w="981000">
                  <a:extLst>
                    <a:ext uri="{9D8B030D-6E8A-4147-A177-3AD203B41FA5}">
                      <a16:colId xmlns:a16="http://schemas.microsoft.com/office/drawing/2014/main" val="1686046359"/>
                    </a:ext>
                  </a:extLst>
                </a:gridCol>
                <a:gridCol w="981000">
                  <a:extLst>
                    <a:ext uri="{9D8B030D-6E8A-4147-A177-3AD203B41FA5}">
                      <a16:colId xmlns:a16="http://schemas.microsoft.com/office/drawing/2014/main" val="2848973308"/>
                    </a:ext>
                  </a:extLst>
                </a:gridCol>
                <a:gridCol w="981000">
                  <a:extLst>
                    <a:ext uri="{9D8B030D-6E8A-4147-A177-3AD203B41FA5}">
                      <a16:colId xmlns:a16="http://schemas.microsoft.com/office/drawing/2014/main" val="4210925695"/>
                    </a:ext>
                  </a:extLst>
                </a:gridCol>
              </a:tblGrid>
              <a:tr h="39725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daemon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master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slave1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slave2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286970"/>
                  </a:ext>
                </a:extLst>
              </a:tr>
              <a:tr h="39725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Namenode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092050"/>
                  </a:ext>
                </a:extLst>
              </a:tr>
              <a:tr h="39725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DataNode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485812"/>
                  </a:ext>
                </a:extLst>
              </a:tr>
              <a:tr h="39725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SecondaryNameNode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117105"/>
                  </a:ext>
                </a:extLst>
              </a:tr>
              <a:tr h="39725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ResourceManager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856327"/>
                  </a:ext>
                </a:extLst>
              </a:tr>
              <a:tr h="39725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/>
                        <a:t>NodeManager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465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971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>
          <a:xfrm>
            <a:off x="3874012" y="670680"/>
            <a:ext cx="4688097" cy="766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cap="none" dirty="0" smtClean="0">
                <a:solidFill>
                  <a:schemeClr val="tx1"/>
                </a:solidFill>
              </a:rPr>
              <a:t>Hadoop3.3.4</a:t>
            </a:r>
            <a:r>
              <a:rPr lang="zh-CN" altLang="en-US" cap="none" dirty="0" smtClean="0">
                <a:solidFill>
                  <a:schemeClr val="tx1"/>
                </a:solidFill>
              </a:rPr>
              <a:t>配置的</a:t>
            </a:r>
            <a:r>
              <a:rPr lang="en-US" altLang="zh-CN" cap="none" dirty="0" smtClean="0">
                <a:solidFill>
                  <a:schemeClr val="tx1"/>
                </a:solidFill>
              </a:rPr>
              <a:t>5</a:t>
            </a:r>
            <a:r>
              <a:rPr lang="zh-CN" altLang="en-US" cap="none" dirty="0">
                <a:solidFill>
                  <a:schemeClr val="tx1"/>
                </a:solidFill>
              </a:rPr>
              <a:t>个文件</a:t>
            </a:r>
          </a:p>
        </p:txBody>
      </p:sp>
      <p:sp>
        <p:nvSpPr>
          <p:cNvPr id="5" name="矩形 4"/>
          <p:cNvSpPr/>
          <p:nvPr/>
        </p:nvSpPr>
        <p:spPr>
          <a:xfrm>
            <a:off x="3666957" y="6370607"/>
            <a:ext cx="80488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完整安装版：</a:t>
            </a:r>
            <a:r>
              <a:rPr lang="en-US" altLang="zh-CN" dirty="0" smtClean="0"/>
              <a:t>https://blog.csdn.net/weixin_52185996/article/details/126706906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t="9967"/>
          <a:stretch/>
        </p:blipFill>
        <p:spPr>
          <a:xfrm>
            <a:off x="925995" y="2030681"/>
            <a:ext cx="10629553" cy="346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1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088" y="602624"/>
            <a:ext cx="8058150" cy="1771650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934233" y="1350336"/>
            <a:ext cx="6000957" cy="4861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600" dirty="0" smtClean="0"/>
              <a:t>第</a:t>
            </a:r>
            <a:r>
              <a:rPr lang="en-US" altLang="zh-CN" sz="1600" dirty="0" smtClean="0"/>
              <a:t>4</a:t>
            </a:r>
            <a:r>
              <a:rPr lang="zh-CN" altLang="en-US" sz="1600" dirty="0" smtClean="0"/>
              <a:t>步：修改</a:t>
            </a:r>
            <a:r>
              <a:rPr lang="en-US" altLang="zh-CN" sz="1600" dirty="0" smtClean="0"/>
              <a:t>core-site.xml</a:t>
            </a:r>
            <a:r>
              <a:rPr lang="zh-CN" altLang="en-US" sz="1600" dirty="0" smtClean="0"/>
              <a:t>文件</a:t>
            </a:r>
            <a:endParaRPr lang="en-US" altLang="zh-CN" sz="1600" dirty="0"/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&lt;configuration&gt;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        &lt;property</a:t>
            </a:r>
            <a:r>
              <a:rPr lang="en-US" altLang="zh-CN" dirty="0" smtClean="0"/>
              <a:t>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                </a:t>
            </a:r>
            <a:r>
              <a:rPr lang="en-US" altLang="zh-CN" dirty="0" smtClean="0"/>
              <a:t>&lt;!-- </a:t>
            </a:r>
            <a:r>
              <a:rPr lang="zh-CN" altLang="en-US" dirty="0"/>
              <a:t>指定</a:t>
            </a:r>
            <a:r>
              <a:rPr lang="en-US" altLang="zh-CN" dirty="0" err="1"/>
              <a:t>NameNode</a:t>
            </a:r>
            <a:r>
              <a:rPr lang="zh-CN" altLang="en-US" dirty="0"/>
              <a:t>的地址 </a:t>
            </a:r>
            <a:r>
              <a:rPr lang="en-US" altLang="zh-CN" dirty="0"/>
              <a:t>--&gt;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                &lt;name&gt;</a:t>
            </a:r>
            <a:r>
              <a:rPr lang="en-US" altLang="zh-CN" dirty="0" err="1"/>
              <a:t>fs.defaultFS</a:t>
            </a:r>
            <a:r>
              <a:rPr lang="en-US" altLang="zh-CN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                &lt;value&gt;hdfs://</a:t>
            </a:r>
            <a:r>
              <a:rPr lang="en-US" altLang="zh-CN" dirty="0" smtClean="0"/>
              <a:t>master:9000&lt;/</a:t>
            </a:r>
            <a:r>
              <a:rPr lang="en-US" altLang="zh-CN" dirty="0"/>
              <a:t>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    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        &lt;property</a:t>
            </a:r>
            <a:r>
              <a:rPr lang="en-US" altLang="zh-CN" dirty="0" smtClean="0"/>
              <a:t>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	</a:t>
            </a:r>
            <a:r>
              <a:rPr lang="en-US" altLang="zh-CN" dirty="0" smtClean="0"/>
              <a:t>	   &lt;!-- </a:t>
            </a:r>
            <a:r>
              <a:rPr lang="zh-CN" altLang="en-US" dirty="0"/>
              <a:t>指定</a:t>
            </a:r>
            <a:r>
              <a:rPr lang="en-US" altLang="zh-CN" dirty="0" err="1"/>
              <a:t>hadoop</a:t>
            </a:r>
            <a:r>
              <a:rPr lang="zh-CN" altLang="en-US" dirty="0"/>
              <a:t>数据的存储目录 </a:t>
            </a:r>
            <a:r>
              <a:rPr lang="en-US" altLang="zh-CN" dirty="0"/>
              <a:t>--&gt;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                &lt;name&gt;</a:t>
            </a:r>
            <a:r>
              <a:rPr lang="en-US" altLang="zh-CN" dirty="0" err="1"/>
              <a:t>hadoop.tmp.dir</a:t>
            </a:r>
            <a:r>
              <a:rPr lang="en-US" altLang="zh-CN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                &lt;value&gt;/</a:t>
            </a:r>
            <a:r>
              <a:rPr lang="en-US" altLang="zh-CN" dirty="0" err="1"/>
              <a:t>usr</a:t>
            </a:r>
            <a:r>
              <a:rPr lang="en-US" altLang="zh-CN" dirty="0"/>
              <a:t>/local/hadoop-3.3.4/</a:t>
            </a:r>
            <a:r>
              <a:rPr lang="en-US" altLang="zh-CN" dirty="0" err="1"/>
              <a:t>tmp</a:t>
            </a:r>
            <a:r>
              <a:rPr lang="en-US" altLang="zh-CN" dirty="0"/>
              <a:t>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    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&lt;/configuration&gt;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endParaRPr lang="zh-CN" altLang="en-US" sz="1600" dirty="0" smtClean="0"/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612356" y="602624"/>
            <a:ext cx="3505200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cap="none" dirty="0" smtClean="0">
                <a:solidFill>
                  <a:schemeClr val="tx1"/>
                </a:solidFill>
              </a:rPr>
              <a:t>Hadoop3.3.4</a:t>
            </a:r>
            <a:r>
              <a:rPr lang="zh-CN" altLang="en-US" cap="none" dirty="0" smtClean="0">
                <a:solidFill>
                  <a:schemeClr val="tx1"/>
                </a:solidFill>
              </a:rPr>
              <a:t>安装与配置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93805" y="6211669"/>
            <a:ext cx="80488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完整安装版：</a:t>
            </a:r>
            <a:r>
              <a:rPr lang="en-US" altLang="zh-CN" dirty="0" smtClean="0"/>
              <a:t>https://blog.csdn.net/weixin_52185996/article/details/126706906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681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333" y="895204"/>
            <a:ext cx="7067018" cy="185169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062" y="0"/>
            <a:ext cx="5750289" cy="469671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4341" y="1552540"/>
            <a:ext cx="5728310" cy="4350953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997733" y="1073337"/>
            <a:ext cx="6812767" cy="5507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5</a:t>
            </a:r>
            <a:r>
              <a:rPr lang="zh-CN" altLang="en-US" dirty="0" smtClean="0"/>
              <a:t>步：修改</a:t>
            </a:r>
            <a:r>
              <a:rPr lang="en-US" altLang="zh-CN" dirty="0"/>
              <a:t>hdfs</a:t>
            </a:r>
            <a:r>
              <a:rPr lang="en-US" altLang="zh-CN" dirty="0" smtClean="0"/>
              <a:t>-site.xml</a:t>
            </a:r>
            <a:r>
              <a:rPr lang="zh-CN" altLang="en-US" dirty="0" smtClean="0"/>
              <a:t>文件</a:t>
            </a:r>
            <a:endParaRPr lang="en-US" altLang="zh-CN" dirty="0"/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&lt;configuration&gt;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</a:t>
            </a:r>
            <a:r>
              <a:rPr lang="en-US" altLang="zh-CN" sz="1800" dirty="0" smtClean="0"/>
              <a:t>&gt;</a:t>
            </a:r>
            <a:endParaRPr lang="en-US" altLang="zh-CN" sz="1800" dirty="0"/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dfs.replication</a:t>
            </a:r>
            <a:r>
              <a:rPr lang="en-US" altLang="zh-CN" sz="1800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&lt;value&gt;1&lt;/value&gt;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/>
              <a:t>    </a:t>
            </a:r>
            <a:r>
              <a:rPr lang="en-US" altLang="zh-CN" sz="1800" dirty="0"/>
              <a:t>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        &lt;name&gt;</a:t>
            </a:r>
            <a:r>
              <a:rPr lang="en-US" altLang="zh-CN" sz="1800" dirty="0" err="1"/>
              <a:t>dfs.namenode.http</a:t>
            </a:r>
            <a:r>
              <a:rPr lang="en-US" altLang="zh-CN" sz="1800" dirty="0"/>
              <a:t>-address&lt;/name&gt;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        &lt;value&gt;master:9870&lt;/value&gt;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/>
              <a:t>     &lt;/</a:t>
            </a:r>
            <a:r>
              <a:rPr lang="en-US" altLang="zh-CN" sz="1800" dirty="0"/>
              <a:t>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</a:t>
            </a:r>
            <a:r>
              <a:rPr lang="en-US" altLang="zh-CN" sz="1800" dirty="0" smtClean="0"/>
              <a:t> &lt;</a:t>
            </a:r>
            <a:r>
              <a:rPr lang="en-US" altLang="zh-CN" sz="1800" dirty="0"/>
              <a:t>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        &lt;name&gt;</a:t>
            </a:r>
            <a:r>
              <a:rPr lang="en-US" altLang="zh-CN" sz="1800" dirty="0" err="1"/>
              <a:t>dfs.namenode.secondary.http</a:t>
            </a:r>
            <a:r>
              <a:rPr lang="en-US" altLang="zh-CN" sz="1800" dirty="0"/>
              <a:t>-address&lt;/name&gt;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        &lt;value&gt;slave1:9868&lt;/value&gt;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</a:t>
            </a:r>
            <a:r>
              <a:rPr lang="en-US" altLang="zh-CN" sz="1800" dirty="0" smtClean="0"/>
              <a:t> &lt;/</a:t>
            </a:r>
            <a:r>
              <a:rPr lang="en-US" altLang="zh-CN" sz="1800" dirty="0"/>
              <a:t>property</a:t>
            </a:r>
            <a:r>
              <a:rPr lang="en-US" altLang="zh-CN" sz="1800" dirty="0" smtClean="0"/>
              <a:t>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 smtClean="0"/>
              <a:t>&lt;/</a:t>
            </a:r>
            <a:r>
              <a:rPr lang="en-US" altLang="zh-CN" sz="1800" dirty="0"/>
              <a:t>configuration&gt;</a:t>
            </a:r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1655408" y="409422"/>
            <a:ext cx="3505200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cap="none" dirty="0" smtClean="0">
                <a:solidFill>
                  <a:schemeClr val="tx1"/>
                </a:solidFill>
              </a:rPr>
              <a:t>Hadoop3.3.4</a:t>
            </a:r>
            <a:r>
              <a:rPr lang="zh-CN" altLang="en-US" cap="none" dirty="0" smtClean="0">
                <a:solidFill>
                  <a:schemeClr val="tx1"/>
                </a:solidFill>
              </a:rPr>
              <a:t>安装与配置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93805" y="6211669"/>
            <a:ext cx="80488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完整安装版：</a:t>
            </a:r>
            <a:r>
              <a:rPr lang="en-US" altLang="zh-CN" dirty="0" smtClean="0"/>
              <a:t>https://blog.csdn.net/weixin_52185996/article/details/126706906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8551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367" y="714222"/>
            <a:ext cx="7402928" cy="5587617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997733" y="1073337"/>
            <a:ext cx="6812767" cy="5507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6</a:t>
            </a:r>
            <a:r>
              <a:rPr lang="zh-CN" altLang="en-US" dirty="0" smtClean="0"/>
              <a:t>步：修改</a:t>
            </a:r>
            <a:r>
              <a:rPr lang="en-US" altLang="zh-CN" dirty="0" smtClean="0"/>
              <a:t>yarn-site.xml</a:t>
            </a:r>
            <a:r>
              <a:rPr lang="zh-CN" altLang="en-US" dirty="0" smtClean="0"/>
              <a:t>文件</a:t>
            </a:r>
            <a:endParaRPr lang="en-US" altLang="zh-CN" dirty="0"/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&lt;configuration&gt;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</a:t>
            </a:r>
            <a:r>
              <a:rPr lang="en-US" altLang="zh-CN" sz="1800" dirty="0" smtClean="0"/>
              <a:t>&gt;</a:t>
            </a:r>
            <a:endParaRPr lang="en-US" altLang="zh-CN" sz="1800" dirty="0"/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yarn.nodemanager.aux</a:t>
            </a:r>
            <a:r>
              <a:rPr lang="en-US" altLang="zh-CN" sz="1800" dirty="0"/>
              <a:t>-services&lt;/name&gt;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</a:t>
            </a:r>
            <a:r>
              <a:rPr lang="en-US" altLang="zh-CN" sz="1800" dirty="0" err="1"/>
              <a:t>mapreduce_shuffle</a:t>
            </a:r>
            <a:r>
              <a:rPr lang="en-US" altLang="zh-CN" sz="1800" dirty="0"/>
              <a:t>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yarn.nodemanager.aux-services.mapreduce.shuffle.class</a:t>
            </a:r>
            <a:r>
              <a:rPr lang="en-US" altLang="zh-CN" sz="1800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</a:t>
            </a:r>
            <a:r>
              <a:rPr lang="en-US" altLang="zh-CN" sz="1800" dirty="0" err="1"/>
              <a:t>org.apache.hadoop.mapred.ShuffHandler</a:t>
            </a:r>
            <a:r>
              <a:rPr lang="en-US" altLang="zh-CN" sz="1800" dirty="0"/>
              <a:t>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yarn.resourcemanager.hostname</a:t>
            </a:r>
            <a:r>
              <a:rPr lang="en-US" altLang="zh-CN" sz="1800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&lt;value&gt;master&lt;/value&gt;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yarn.resourcemanager.address</a:t>
            </a:r>
            <a:r>
              <a:rPr lang="en-US" altLang="zh-CN" sz="1800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&lt;value&gt;master:8032&lt;/value&gt;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yarn.resourcemanager.scheduler.address</a:t>
            </a:r>
            <a:r>
              <a:rPr lang="en-US" altLang="zh-CN" sz="1800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&lt;value&gt;master:8030&lt;/value&gt;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yarn.resourcemanager.resource-tracker.address</a:t>
            </a:r>
            <a:r>
              <a:rPr lang="en-US" altLang="zh-CN" sz="1800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&lt;value&gt;master:8031&lt;/value&gt;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&lt;/configuration&gt;</a:t>
            </a:r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1655408" y="409422"/>
            <a:ext cx="3505200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cap="none" dirty="0" smtClean="0">
                <a:solidFill>
                  <a:schemeClr val="tx1"/>
                </a:solidFill>
              </a:rPr>
              <a:t>Hadoop3.3.4</a:t>
            </a:r>
            <a:r>
              <a:rPr lang="zh-CN" altLang="en-US" cap="none" dirty="0" smtClean="0">
                <a:solidFill>
                  <a:schemeClr val="tx1"/>
                </a:solidFill>
              </a:rPr>
              <a:t>安装与配置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93805" y="6211669"/>
            <a:ext cx="80488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完整安装版：</a:t>
            </a:r>
            <a:r>
              <a:rPr lang="en-US" altLang="zh-CN" dirty="0" smtClean="0"/>
              <a:t>https://blog.csdn.net/weixin_52185996/article/details/126706906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149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337" y="1239177"/>
            <a:ext cx="7470701" cy="1712405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997733" y="1073337"/>
            <a:ext cx="6812767" cy="5507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7</a:t>
            </a:r>
            <a:r>
              <a:rPr lang="zh-CN" altLang="en-US" dirty="0" smtClean="0"/>
              <a:t>步：修改</a:t>
            </a:r>
            <a:r>
              <a:rPr lang="en-US" altLang="zh-CN" dirty="0"/>
              <a:t>mapred-site.xml</a:t>
            </a:r>
            <a:r>
              <a:rPr lang="zh-CN" altLang="en-US" dirty="0" smtClean="0"/>
              <a:t>文件</a:t>
            </a:r>
            <a:endParaRPr lang="en-US" altLang="zh-CN" dirty="0"/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&lt;configuration&gt;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&lt;name&gt;mapreduce.framework.name&lt;/name&gt;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&lt;value&gt;yarn&lt;/value&gt;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yarn.app.mapreduce.am.env</a:t>
            </a:r>
            <a:r>
              <a:rPr lang="en-US" altLang="zh-CN" sz="1800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&lt;value&gt;HADOOP_MAPRED_HOME=${HADOOP_HOME}&lt;/value&gt;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mapreduce.map.env</a:t>
            </a:r>
            <a:r>
              <a:rPr lang="en-US" altLang="zh-CN" sz="1800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&lt;value&gt;HADOOP_MAPRED_HOME=${HADOOP_HOME}&lt;/value&gt;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&lt;name&gt;</a:t>
            </a:r>
            <a:r>
              <a:rPr lang="en-US" altLang="zh-CN" sz="1800" dirty="0" err="1"/>
              <a:t>mapreduce.reduce.env</a:t>
            </a:r>
            <a:r>
              <a:rPr lang="en-US" altLang="zh-CN" sz="1800" dirty="0"/>
              <a:t>&lt;/name&gt;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    &lt;value&gt;HADOOP_MAPRED_HOME=${HADOOP_HOME}&lt;/value&gt;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    &lt;/property&gt;</a:t>
            </a:r>
          </a:p>
          <a:p>
            <a:pPr marL="324000" lvl="1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dirty="0"/>
              <a:t>&lt;/configuration&gt;</a:t>
            </a:r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1655408" y="409422"/>
            <a:ext cx="3505200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cap="none" dirty="0" smtClean="0">
                <a:solidFill>
                  <a:schemeClr val="tx1"/>
                </a:solidFill>
              </a:rPr>
              <a:t>Hadoop3.3.4</a:t>
            </a:r>
            <a:r>
              <a:rPr lang="zh-CN" altLang="en-US" cap="none" dirty="0" smtClean="0">
                <a:solidFill>
                  <a:schemeClr val="tx1"/>
                </a:solidFill>
              </a:rPr>
              <a:t>安装与配置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93805" y="6211669"/>
            <a:ext cx="80488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完整安装版：</a:t>
            </a:r>
            <a:r>
              <a:rPr lang="en-US" altLang="zh-CN" dirty="0" smtClean="0"/>
              <a:t>https://blog.csdn.net/weixin_52185996/article/details/126706906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744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 txBox="1">
            <a:spLocks/>
          </p:cNvSpPr>
          <p:nvPr/>
        </p:nvSpPr>
        <p:spPr>
          <a:xfrm>
            <a:off x="997733" y="1073337"/>
            <a:ext cx="6812767" cy="33843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第</a:t>
            </a:r>
            <a:r>
              <a:rPr lang="en-US" altLang="zh-CN" dirty="0"/>
              <a:t>8</a:t>
            </a:r>
            <a:r>
              <a:rPr lang="zh-CN" altLang="en-US" dirty="0"/>
              <a:t>步</a:t>
            </a:r>
            <a:r>
              <a:rPr lang="zh-CN" altLang="en-US" dirty="0" smtClean="0"/>
              <a:t>：编辑</a:t>
            </a:r>
            <a:r>
              <a:rPr lang="en-US" altLang="zh-CN" dirty="0" smtClean="0"/>
              <a:t>worker</a:t>
            </a:r>
            <a:r>
              <a:rPr lang="zh-CN" altLang="en-US" dirty="0" smtClean="0"/>
              <a:t>文件</a:t>
            </a:r>
            <a:endParaRPr lang="en-US" altLang="zh-CN" dirty="0"/>
          </a:p>
          <a:p>
            <a:pPr marL="666900" lvl="1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zh-CN" altLang="en-US" dirty="0" smtClean="0"/>
              <a:t>在文件中添加计算存储节点</a:t>
            </a:r>
            <a:r>
              <a:rPr lang="en-US" altLang="zh-CN" dirty="0" smtClean="0"/>
              <a:t>slave1  slave2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9</a:t>
            </a:r>
            <a:r>
              <a:rPr lang="zh-CN" altLang="en-US" dirty="0" smtClean="0"/>
              <a:t>步：初始化文件系统</a:t>
            </a:r>
            <a:endParaRPr lang="en-US" altLang="zh-CN" dirty="0"/>
          </a:p>
          <a:p>
            <a:pPr marL="666900" lvl="1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en-US" altLang="zh-CN" sz="1800" dirty="0" err="1"/>
              <a:t>h</a:t>
            </a:r>
            <a:r>
              <a:rPr lang="en-US" altLang="zh-CN" sz="1800" dirty="0" err="1" smtClean="0"/>
              <a:t>dfs</a:t>
            </a:r>
            <a:r>
              <a:rPr lang="en-US" altLang="zh-CN" sz="1800" dirty="0" smtClean="0"/>
              <a:t> </a:t>
            </a:r>
            <a:r>
              <a:rPr lang="en-US" altLang="zh-CN" sz="1800" dirty="0" err="1" smtClean="0"/>
              <a:t>namenode</a:t>
            </a:r>
            <a:r>
              <a:rPr lang="en-US" altLang="zh-CN" sz="1800" dirty="0" smtClean="0"/>
              <a:t> </a:t>
            </a:r>
            <a:r>
              <a:rPr lang="en-US" altLang="zh-CN" sz="1800" dirty="0"/>
              <a:t>-</a:t>
            </a:r>
            <a:r>
              <a:rPr lang="en-US" altLang="zh-CN" sz="1800" dirty="0" smtClean="0"/>
              <a:t>format</a:t>
            </a:r>
            <a:r>
              <a:rPr lang="zh-CN" altLang="en-US" sz="1800" dirty="0" smtClean="0"/>
              <a:t>（只需一次）</a:t>
            </a:r>
            <a:endParaRPr lang="en-US" altLang="zh-CN" sz="1800" dirty="0" smtClean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10</a:t>
            </a:r>
            <a:r>
              <a:rPr lang="zh-CN" altLang="en-US" dirty="0" smtClean="0"/>
              <a:t>步：启动</a:t>
            </a:r>
            <a:r>
              <a:rPr lang="en-US" altLang="zh-CN" dirty="0" smtClean="0"/>
              <a:t>/</a:t>
            </a:r>
            <a:r>
              <a:rPr lang="zh-CN" altLang="en-US" dirty="0" smtClean="0"/>
              <a:t>关闭</a:t>
            </a:r>
            <a:r>
              <a:rPr lang="en-US" altLang="zh-CN" dirty="0" err="1" smtClean="0"/>
              <a:t>hadoop</a:t>
            </a:r>
            <a:r>
              <a:rPr lang="zh-CN" altLang="en-US" dirty="0" smtClean="0"/>
              <a:t>文件系统</a:t>
            </a:r>
            <a:endParaRPr lang="en-US" altLang="zh-CN" dirty="0"/>
          </a:p>
          <a:p>
            <a:pPr marL="666900" lvl="1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en-US" altLang="zh-CN" sz="1800" dirty="0" smtClean="0"/>
              <a:t>start-all.sh/stop-all.sh</a:t>
            </a:r>
            <a:r>
              <a:rPr lang="zh-CN" altLang="en-US" sz="1800" dirty="0" smtClean="0"/>
              <a:t>（务必正常关闭）</a:t>
            </a:r>
            <a:endParaRPr lang="en-US" altLang="zh-CN" sz="1800" dirty="0" smtClean="0"/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11</a:t>
            </a:r>
            <a:r>
              <a:rPr lang="zh-CN" altLang="en-US" dirty="0" smtClean="0"/>
              <a:t>步：启动进程查看</a:t>
            </a:r>
            <a:endParaRPr lang="en-US" altLang="zh-CN" dirty="0" smtClean="0"/>
          </a:p>
          <a:p>
            <a:pPr marL="666900" lvl="1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en-US" altLang="zh-CN" sz="1800" dirty="0" err="1" smtClean="0"/>
              <a:t>jps</a:t>
            </a:r>
            <a:endParaRPr lang="en-US" altLang="zh-CN" sz="1800" dirty="0"/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1655408" y="409422"/>
            <a:ext cx="3505200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cap="none" dirty="0" smtClean="0">
                <a:solidFill>
                  <a:schemeClr val="tx1"/>
                </a:solidFill>
              </a:rPr>
              <a:t>Hadoop3.3.4</a:t>
            </a:r>
            <a:r>
              <a:rPr lang="zh-CN" altLang="en-US" cap="none" dirty="0" smtClean="0">
                <a:solidFill>
                  <a:schemeClr val="tx1"/>
                </a:solidFill>
              </a:rPr>
              <a:t>安装与配置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93805" y="6211669"/>
            <a:ext cx="80488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完整安装版：</a:t>
            </a:r>
            <a:r>
              <a:rPr lang="en-US" altLang="zh-CN" dirty="0" smtClean="0"/>
              <a:t>https://blog.csdn.net/weixin_52185996/article/details/126706906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2113" y="1376618"/>
            <a:ext cx="6149975" cy="1388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2113" y="2997717"/>
            <a:ext cx="3411892" cy="97215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2104" y="4004278"/>
            <a:ext cx="5126392" cy="11110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2104" y="5181286"/>
            <a:ext cx="2954692" cy="96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5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589085" y="662354"/>
            <a:ext cx="11029950" cy="609600"/>
          </a:xfrm>
        </p:spPr>
        <p:txBody>
          <a:bodyPr>
            <a:normAutofit/>
          </a:bodyPr>
          <a:lstStyle/>
          <a:p>
            <a:r>
              <a:rPr lang="zh-CN" altLang="en-US" cap="none" dirty="0" smtClean="0">
                <a:solidFill>
                  <a:schemeClr val="tx1"/>
                </a:solidFill>
              </a:rPr>
              <a:t>在</a:t>
            </a:r>
            <a:r>
              <a:rPr lang="en-US" altLang="zh-CN" cap="none" dirty="0" err="1" smtClean="0">
                <a:solidFill>
                  <a:schemeClr val="tx1"/>
                </a:solidFill>
              </a:rPr>
              <a:t>Vmware</a:t>
            </a:r>
            <a:r>
              <a:rPr lang="zh-CN" altLang="en-US" cap="none" dirty="0" smtClean="0">
                <a:solidFill>
                  <a:schemeClr val="tx1"/>
                </a:solidFill>
              </a:rPr>
              <a:t>中安装</a:t>
            </a:r>
            <a:r>
              <a:rPr lang="en-US" altLang="zh-CN" cap="none" dirty="0" smtClean="0">
                <a:solidFill>
                  <a:schemeClr val="tx1"/>
                </a:solidFill>
              </a:rPr>
              <a:t>Ubuntu20.04</a:t>
            </a:r>
            <a:r>
              <a:rPr lang="zh-CN" altLang="en-US" cap="none" dirty="0" smtClean="0">
                <a:solidFill>
                  <a:schemeClr val="tx1"/>
                </a:solidFill>
              </a:rPr>
              <a:t>的安装方法和步骤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162050" y="1676400"/>
            <a:ext cx="11029950" cy="365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安装参考网址：</a:t>
            </a:r>
            <a:r>
              <a:rPr lang="en-US" altLang="zh-CN" dirty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www.cnblogs.com/swjian/p/9193478.html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Ubuntu20.04</a:t>
            </a:r>
            <a:r>
              <a:rPr lang="zh-CN" altLang="en-US" dirty="0" smtClean="0"/>
              <a:t>（</a:t>
            </a:r>
            <a:r>
              <a:rPr lang="en-US" altLang="zh-CN" dirty="0">
                <a:hlinkClick r:id="rId4"/>
              </a:rPr>
              <a:t>Ubuntu </a:t>
            </a:r>
            <a:r>
              <a:rPr lang="en-US" altLang="zh-CN" dirty="0" smtClean="0">
                <a:hlinkClick r:id="rId4"/>
              </a:rPr>
              <a:t>20.04.5 </a:t>
            </a:r>
            <a:r>
              <a:rPr lang="en-US" altLang="zh-CN" dirty="0">
                <a:hlinkClick r:id="rId4"/>
              </a:rPr>
              <a:t>Desktop (64-bit)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/>
              <a:t>	</a:t>
            </a:r>
            <a:r>
              <a:rPr lang="zh-CN" altLang="en-US" sz="1600" dirty="0"/>
              <a:t>官方链接：</a:t>
            </a:r>
            <a:r>
              <a:rPr lang="en-US" altLang="zh-CN" sz="1600" dirty="0">
                <a:hlinkClick r:id="rId5"/>
              </a:rPr>
              <a:t>https://</a:t>
            </a:r>
            <a:r>
              <a:rPr lang="en-US" altLang="zh-CN" sz="1600" dirty="0" smtClean="0">
                <a:hlinkClick r:id="rId5"/>
              </a:rPr>
              <a:t>releases.ubuntu.com/focal/ubuntu-20.04.5-desktop-amd64.iso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r>
              <a:rPr lang="en-US" altLang="zh-CN" dirty="0" err="1" smtClean="0"/>
              <a:t>Vmware</a:t>
            </a:r>
            <a:r>
              <a:rPr lang="en-US" altLang="zh-CN" dirty="0" smtClean="0"/>
              <a:t> workstation pro16</a:t>
            </a:r>
            <a:r>
              <a:rPr lang="zh-CN" altLang="en-US" dirty="0" smtClean="0"/>
              <a:t>安装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/>
              <a:t>	</a:t>
            </a:r>
            <a:r>
              <a:rPr lang="zh-CN" altLang="en-US" sz="1600" dirty="0" smtClean="0"/>
              <a:t>官方链接：</a:t>
            </a:r>
            <a:r>
              <a:rPr lang="en-US" altLang="zh-CN" sz="1600" dirty="0"/>
              <a:t>https://download3.vmware.com/software/WKST-1624-WIN/VMware-workstation-full-16.2.4-20089737.exe</a:t>
            </a:r>
            <a:endParaRPr lang="en-US" altLang="zh-CN" sz="16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600" dirty="0"/>
              <a:t>	</a:t>
            </a:r>
            <a:r>
              <a:rPr lang="zh-CN" altLang="en-US" sz="1600" dirty="0" smtClean="0"/>
              <a:t>下载链接：</a:t>
            </a:r>
            <a:r>
              <a:rPr lang="en-US" altLang="zh-CN" sz="1600" dirty="0"/>
              <a:t>https://pan.baidu.com/s/1WGj9edI-47DWc2Irov256g </a:t>
            </a:r>
            <a:r>
              <a:rPr lang="en-US" altLang="zh-CN" sz="1600" dirty="0" smtClean="0"/>
              <a:t>  </a:t>
            </a:r>
            <a:r>
              <a:rPr lang="zh-CN" altLang="en-US" sz="1600" dirty="0" smtClean="0"/>
              <a:t>提取</a:t>
            </a:r>
            <a:r>
              <a:rPr lang="zh-CN" altLang="en-US" sz="1600" dirty="0"/>
              <a:t>码：</a:t>
            </a:r>
            <a:r>
              <a:rPr lang="en-US" altLang="zh-CN" sz="1600" dirty="0"/>
              <a:t>mhp9 </a:t>
            </a:r>
            <a:endParaRPr lang="en-US" altLang="zh-CN" sz="1600" dirty="0" smtClean="0"/>
          </a:p>
          <a:p>
            <a:pPr marL="0" indent="0">
              <a:lnSpc>
                <a:spcPct val="15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969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813" y="2830073"/>
            <a:ext cx="6302359" cy="3813097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1655408" y="1585803"/>
            <a:ext cx="7623753" cy="1589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目录操作：</a:t>
            </a:r>
            <a:r>
              <a:rPr lang="en-US" altLang="zh-CN" dirty="0" err="1"/>
              <a:t>hdfs</a:t>
            </a:r>
            <a:r>
              <a:rPr lang="en-US" altLang="zh-CN" dirty="0"/>
              <a:t> </a:t>
            </a:r>
            <a:r>
              <a:rPr lang="en-US" altLang="zh-CN" dirty="0" err="1"/>
              <a:t>dfs</a:t>
            </a:r>
            <a:r>
              <a:rPr lang="en-US" altLang="zh-CN" dirty="0"/>
              <a:t> </a:t>
            </a:r>
            <a:r>
              <a:rPr lang="en-US" altLang="zh-CN" dirty="0" smtClean="0"/>
              <a:t>-ls </a:t>
            </a:r>
            <a:r>
              <a:rPr lang="zh-CN" altLang="en-US" dirty="0" smtClean="0"/>
              <a:t>及其 </a:t>
            </a:r>
            <a:r>
              <a:rPr lang="en-US" altLang="zh-CN" dirty="0" smtClean="0"/>
              <a:t>./  /  -R</a:t>
            </a:r>
            <a:r>
              <a:rPr lang="zh-CN" altLang="en-US" dirty="0" smtClean="0"/>
              <a:t>选项，创建目录</a:t>
            </a:r>
            <a:r>
              <a:rPr lang="en-US" altLang="zh-CN" dirty="0" smtClean="0"/>
              <a:t>-</a:t>
            </a:r>
            <a:r>
              <a:rPr lang="en-US" altLang="zh-CN" dirty="0" err="1" smtClean="0"/>
              <a:t>mkdir</a:t>
            </a:r>
            <a:r>
              <a:rPr lang="en-US" altLang="zh-CN" dirty="0" smtClean="0"/>
              <a:t>(-p</a:t>
            </a:r>
            <a:r>
              <a:rPr lang="zh-CN" altLang="en-US" dirty="0" smtClean="0"/>
              <a:t>选项</a:t>
            </a:r>
            <a:r>
              <a:rPr lang="en-US" altLang="zh-CN" dirty="0" smtClean="0"/>
              <a:t>)</a:t>
            </a:r>
            <a:r>
              <a:rPr lang="zh-CN" altLang="en-US" dirty="0" smtClean="0"/>
              <a:t>和文件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文件导入：</a:t>
            </a:r>
            <a:r>
              <a:rPr lang="en-US" altLang="zh-CN" dirty="0" err="1" smtClean="0"/>
              <a:t>hdfs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dfs</a:t>
            </a:r>
            <a:r>
              <a:rPr lang="en-US" altLang="zh-CN" dirty="0" smtClean="0"/>
              <a:t> -put </a:t>
            </a:r>
            <a:r>
              <a:rPr lang="en-US" altLang="zh-CN" dirty="0" err="1" smtClean="0"/>
              <a:t>localfile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hdfspath</a:t>
            </a:r>
            <a:r>
              <a:rPr lang="en-US" altLang="zh-CN" dirty="0"/>
              <a:t> </a:t>
            </a:r>
            <a:r>
              <a:rPr lang="zh-CN" altLang="en-US" dirty="0" smtClean="0"/>
              <a:t>和 </a:t>
            </a:r>
            <a:r>
              <a:rPr lang="en-US" altLang="zh-CN" dirty="0" err="1" smtClean="0"/>
              <a:t>hdfs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dfs</a:t>
            </a:r>
            <a:r>
              <a:rPr lang="en-US" altLang="zh-CN" dirty="0" smtClean="0"/>
              <a:t> -get </a:t>
            </a:r>
            <a:r>
              <a:rPr lang="en-US" altLang="zh-CN" dirty="0" err="1" smtClean="0"/>
              <a:t>hdfsfile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localpath</a:t>
            </a:r>
            <a:r>
              <a:rPr lang="zh-CN" altLang="en-US" dirty="0" smtClean="0"/>
              <a:t>等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文件操作：</a:t>
            </a:r>
            <a:r>
              <a:rPr lang="en-US" altLang="zh-CN" dirty="0" err="1" smtClean="0"/>
              <a:t>hdfs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dfs</a:t>
            </a:r>
            <a:r>
              <a:rPr lang="en-US" altLang="zh-CN" dirty="0" smtClean="0"/>
              <a:t> -cat</a:t>
            </a:r>
            <a:r>
              <a:rPr lang="zh-CN" altLang="en-US" dirty="0" smtClean="0"/>
              <a:t>，</a:t>
            </a:r>
            <a:r>
              <a:rPr lang="en-US" altLang="zh-CN" dirty="0" smtClean="0"/>
              <a:t>-mv</a:t>
            </a:r>
            <a:r>
              <a:rPr lang="en-US" altLang="zh-CN" dirty="0"/>
              <a:t>/</a:t>
            </a:r>
            <a:r>
              <a:rPr lang="en-US" altLang="zh-CN" dirty="0" smtClean="0"/>
              <a:t>-</a:t>
            </a:r>
            <a:r>
              <a:rPr lang="en-US" altLang="zh-CN" dirty="0" err="1" smtClean="0"/>
              <a:t>rm</a:t>
            </a:r>
            <a:r>
              <a:rPr lang="en-US" altLang="zh-CN" dirty="0"/>
              <a:t>/</a:t>
            </a:r>
            <a:r>
              <a:rPr lang="en-US" altLang="zh-CN" dirty="0" smtClean="0"/>
              <a:t>-touch/-count/-</a:t>
            </a:r>
            <a:r>
              <a:rPr lang="en-US" altLang="zh-CN" dirty="0" err="1" smtClean="0"/>
              <a:t>df</a:t>
            </a:r>
            <a:r>
              <a:rPr lang="zh-CN" altLang="en-US" dirty="0" smtClean="0"/>
              <a:t>等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/>
              <a:t>其它命令：查询</a:t>
            </a:r>
            <a:r>
              <a:rPr lang="en-US" altLang="zh-CN" dirty="0" err="1" smtClean="0"/>
              <a:t>hdfs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dfs</a:t>
            </a:r>
            <a:r>
              <a:rPr lang="en-US" altLang="zh-CN" dirty="0" smtClean="0"/>
              <a:t> -help </a:t>
            </a:r>
            <a:r>
              <a:rPr lang="zh-CN" altLang="en-US" dirty="0" smtClean="0"/>
              <a:t>查询命令</a:t>
            </a:r>
            <a:endParaRPr lang="en-US" altLang="zh-CN" dirty="0"/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4599575" y="560146"/>
            <a:ext cx="3197946" cy="6639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cap="none" dirty="0" smtClean="0">
                <a:solidFill>
                  <a:schemeClr val="tx1"/>
                </a:solidFill>
              </a:rPr>
              <a:t>Hadoop</a:t>
            </a:r>
            <a:r>
              <a:rPr lang="zh-CN" altLang="en-US" cap="none" dirty="0" smtClean="0">
                <a:solidFill>
                  <a:schemeClr val="tx1"/>
                </a:solidFill>
              </a:rPr>
              <a:t>基本命令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681121" y="4617688"/>
            <a:ext cx="85980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帮助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</a:t>
            </a:r>
            <a:r>
              <a:rPr lang="en-US" altLang="zh-CN" dirty="0" smtClean="0">
                <a:hlinkClick r:id="rId4"/>
              </a:rPr>
              <a:t>https</a:t>
            </a:r>
            <a:r>
              <a:rPr lang="en-US" altLang="zh-CN" dirty="0">
                <a:hlinkClick r:id="rId4"/>
              </a:rPr>
              <a:t>://</a:t>
            </a:r>
            <a:r>
              <a:rPr lang="en-US" altLang="zh-CN" dirty="0" smtClean="0">
                <a:hlinkClick r:id="rId4"/>
              </a:rPr>
              <a:t>blog.csdn.net/weixin_42411588/article/details/123351995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帮助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</a:t>
            </a:r>
            <a:r>
              <a:rPr lang="en-US" altLang="zh-CN" dirty="0">
                <a:hlinkClick r:id="rId5"/>
              </a:rPr>
              <a:t>https://</a:t>
            </a:r>
            <a:r>
              <a:rPr lang="en-US" altLang="zh-CN" dirty="0" smtClean="0">
                <a:hlinkClick r:id="rId5"/>
              </a:rPr>
              <a:t>blog.csdn.net/hcq_lxq/article/details/119841671</a:t>
            </a:r>
            <a:endParaRPr lang="en-US" altLang="zh-CN" dirty="0" smtClean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84441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120" y="1522370"/>
            <a:ext cx="6615880" cy="2328002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6120" y="3258000"/>
            <a:ext cx="6615880" cy="36000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61900" y="900009"/>
            <a:ext cx="8527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lang="en-US" altLang="zh-CN" sz="2400" b="1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集群分布式计算：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单词计数功能</a:t>
            </a:r>
          </a:p>
        </p:txBody>
      </p:sp>
      <p:sp>
        <p:nvSpPr>
          <p:cNvPr id="9" name="矩形 8"/>
          <p:cNvSpPr/>
          <p:nvPr/>
        </p:nvSpPr>
        <p:spPr>
          <a:xfrm>
            <a:off x="552824" y="2229489"/>
            <a:ext cx="891262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dirty="0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1</a:t>
            </a:r>
            <a:r>
              <a:rPr lang="zh-CN" altLang="en-US" sz="1600" b="1" dirty="0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、创建文件夹</a:t>
            </a:r>
            <a:endParaRPr lang="en-US" altLang="zh-CN" sz="1600" b="1" dirty="0" smtClean="0">
              <a:solidFill>
                <a:srgbClr val="000000"/>
              </a:solidFill>
              <a:latin typeface="Verdana" panose="020B0604030504040204" pitchFamily="34" charset="0"/>
              <a:ea typeface="幼圆" panose="02010509060101010101" pitchFamily="49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h</a:t>
            </a:r>
            <a:r>
              <a:rPr lang="en-US" altLang="zh-CN" sz="1600" dirty="0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dfs </a:t>
            </a:r>
            <a:r>
              <a:rPr lang="en-US" altLang="zh-CN" sz="1600" dirty="0" err="1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dfs</a:t>
            </a:r>
            <a:r>
              <a:rPr lang="en-US" altLang="zh-CN" sz="1600" dirty="0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 -</a:t>
            </a:r>
            <a:r>
              <a:rPr lang="en-US" altLang="zh-CN" sz="1600" dirty="0" err="1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mkdir</a:t>
            </a:r>
            <a:r>
              <a:rPr lang="en-US" altLang="zh-CN" sz="16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 ./test/input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2</a:t>
            </a:r>
            <a:r>
              <a:rPr lang="zh-CN" altLang="en-US" sz="1600" b="1" dirty="0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、复制文件</a:t>
            </a:r>
            <a:endParaRPr lang="en-US" altLang="zh-CN" sz="1600" b="1" dirty="0" smtClean="0">
              <a:solidFill>
                <a:srgbClr val="000000"/>
              </a:solidFill>
              <a:latin typeface="Verdana" panose="020B0604030504040204" pitchFamily="34" charset="0"/>
              <a:ea typeface="幼圆" panose="02010509060101010101" pitchFamily="49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 b="1" dirty="0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将任意文本文件如</a:t>
            </a:r>
            <a:r>
              <a:rPr lang="en-US" altLang="zh-CN" sz="1600" b="1" dirty="0" smtClean="0">
                <a:solidFill>
                  <a:srgbClr val="000000"/>
                </a:solidFill>
                <a:latin typeface="Verdana" panose="020B0604030504040204" pitchFamily="34" charset="0"/>
              </a:rPr>
              <a:t>LICENSE.txt</a:t>
            </a:r>
            <a:r>
              <a:rPr lang="zh-CN" altLang="en-US" sz="1600" b="1" dirty="0" smtClean="0">
                <a:solidFill>
                  <a:srgbClr val="000000"/>
                </a:solidFill>
                <a:latin typeface="Verdana" panose="020B0604030504040204" pitchFamily="34" charset="0"/>
              </a:rPr>
              <a:t>存入集群</a:t>
            </a:r>
            <a:endParaRPr lang="en-US" altLang="zh-CN" sz="1600" b="1" dirty="0" smtClean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hdfs </a:t>
            </a:r>
            <a:r>
              <a:rPr lang="en-US" altLang="zh-CN" sz="1600" dirty="0" err="1">
                <a:solidFill>
                  <a:srgbClr val="000000"/>
                </a:solidFill>
                <a:latin typeface="Verdana" panose="020B0604030504040204" pitchFamily="34" charset="0"/>
              </a:rPr>
              <a:t>dfs</a:t>
            </a: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altLang="zh-CN" sz="16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–</a:t>
            </a: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put</a:t>
            </a:r>
            <a:r>
              <a:rPr lang="en-US" altLang="zh-CN" sz="16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/</a:t>
            </a:r>
            <a:r>
              <a:rPr lang="en-US" altLang="zh-CN" sz="1600" dirty="0" err="1">
                <a:solidFill>
                  <a:srgbClr val="000000"/>
                </a:solidFill>
                <a:latin typeface="Verdana" panose="020B0604030504040204" pitchFamily="34" charset="0"/>
              </a:rPr>
              <a:t>usr</a:t>
            </a: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/local/hadoop-3.3.4/LICENSE.txt ./</a:t>
            </a:r>
            <a:r>
              <a:rPr lang="en-US" altLang="zh-CN" sz="16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test/input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 smtClean="0">
                <a:solidFill>
                  <a:srgbClr val="000000"/>
                </a:solidFill>
                <a:latin typeface="Verdana" panose="020B0604030504040204" pitchFamily="34" charset="0"/>
              </a:rPr>
              <a:t>3</a:t>
            </a:r>
            <a:r>
              <a:rPr lang="zh-CN" altLang="en-US" sz="1600" b="1" dirty="0" smtClean="0">
                <a:solidFill>
                  <a:srgbClr val="000000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、执行如下命令：</a:t>
            </a:r>
            <a:endParaRPr kumimoji="0" lang="en-US" altLang="zh-CN" sz="16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anose="020B0604030504040204" pitchFamily="34" charset="0"/>
              <a:ea typeface="幼圆" panose="02010509060101010101" pitchFamily="49" charset="-122"/>
              <a:cs typeface="+mn-cs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400" dirty="0" err="1" smtClean="0"/>
              <a:t>hadoop</a:t>
            </a:r>
            <a:r>
              <a:rPr lang="en-US" altLang="zh-CN" sz="1400" dirty="0" smtClean="0"/>
              <a:t> </a:t>
            </a:r>
            <a:r>
              <a:rPr lang="en-US" altLang="zh-CN" sz="1400" dirty="0"/>
              <a:t>jar /</a:t>
            </a:r>
            <a:r>
              <a:rPr lang="en-US" altLang="zh-CN" sz="1400" dirty="0" err="1"/>
              <a:t>usr</a:t>
            </a:r>
            <a:r>
              <a:rPr lang="en-US" altLang="zh-CN" sz="1400" dirty="0"/>
              <a:t>/local/hadoop-3.3.4/share/</a:t>
            </a:r>
            <a:r>
              <a:rPr lang="en-US" altLang="zh-CN" sz="1400" dirty="0" err="1"/>
              <a:t>hadoop</a:t>
            </a:r>
            <a:r>
              <a:rPr lang="en-US" altLang="zh-CN" sz="1400" dirty="0"/>
              <a:t>/</a:t>
            </a:r>
            <a:r>
              <a:rPr lang="en-US" altLang="zh-CN" sz="1400" dirty="0" err="1"/>
              <a:t>mapreduce</a:t>
            </a:r>
            <a:r>
              <a:rPr lang="en-US" altLang="zh-CN" sz="1400" dirty="0"/>
              <a:t>/hadoop-mapreduce-examples-3.3.4.jar </a:t>
            </a:r>
            <a:r>
              <a:rPr lang="en-US" altLang="zh-CN" sz="1400" dirty="0" err="1"/>
              <a:t>wordcount</a:t>
            </a:r>
            <a:r>
              <a:rPr lang="en-US" altLang="zh-CN" sz="1400" dirty="0"/>
              <a:t>  </a:t>
            </a:r>
            <a:r>
              <a:rPr lang="en-US" altLang="zh-CN" sz="1400" dirty="0" smtClean="0"/>
              <a:t>test/input test/output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4</a:t>
            </a: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、查看</a:t>
            </a:r>
            <a:r>
              <a:rPr lang="zh-CN" altLang="en-US" sz="1600" b="1" dirty="0" smtClean="0">
                <a:solidFill>
                  <a:srgbClr val="000000"/>
                </a:solidFill>
                <a:latin typeface="Verdana" panose="020B0604030504040204" pitchFamily="34" charset="0"/>
              </a:rPr>
              <a:t>结果</a:t>
            </a:r>
            <a:endParaRPr lang="en-US" altLang="zh-CN" sz="1600" b="1" dirty="0" smtClean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hdfs </a:t>
            </a:r>
            <a:r>
              <a:rPr lang="en-US" altLang="zh-CN" sz="1600" dirty="0" err="1">
                <a:solidFill>
                  <a:srgbClr val="000000"/>
                </a:solidFill>
                <a:latin typeface="Verdana" panose="020B0604030504040204" pitchFamily="34" charset="0"/>
              </a:rPr>
              <a:t>dfs</a:t>
            </a: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 </a:t>
            </a:r>
            <a:r>
              <a:rPr lang="en-US" altLang="zh-CN" sz="16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–</a:t>
            </a: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cat </a:t>
            </a:r>
            <a:r>
              <a:rPr lang="en-US" altLang="zh-CN" sz="16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./test/output/part-r-00000</a:t>
            </a:r>
            <a:endParaRPr lang="en-US" altLang="zh-CN" sz="1600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9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3733800" y="2209800"/>
            <a:ext cx="6096000" cy="12808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4400" dirty="0" smtClean="0"/>
              <a:t>Hadoop</a:t>
            </a:r>
            <a:r>
              <a:rPr lang="zh-CN" altLang="en-US" sz="4400" dirty="0" smtClean="0"/>
              <a:t>系统架构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6795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098702" y="762000"/>
            <a:ext cx="8527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生态圈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47800"/>
            <a:ext cx="9220200" cy="508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3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04800"/>
            <a:ext cx="8076485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83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216205" y="806002"/>
            <a:ext cx="2584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HDFS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架构图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1716"/>
            <a:ext cx="7965831" cy="4572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763000" y="1919555"/>
            <a:ext cx="335280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/>
              <a:t>HDFS</a:t>
            </a:r>
            <a:r>
              <a:rPr lang="zh-CN" altLang="en-US" sz="1800" dirty="0"/>
              <a:t>采用</a:t>
            </a:r>
            <a:r>
              <a:rPr lang="en-US" altLang="zh-CN" sz="1800" dirty="0"/>
              <a:t>master/slave</a:t>
            </a:r>
            <a:r>
              <a:rPr lang="zh-CN" altLang="en-US" sz="1800" dirty="0"/>
              <a:t>架构。一个</a:t>
            </a:r>
            <a:r>
              <a:rPr lang="en-US" altLang="zh-CN" sz="1800" dirty="0"/>
              <a:t>HDFS</a:t>
            </a:r>
            <a:r>
              <a:rPr lang="zh-CN" altLang="en-US" sz="1800" dirty="0"/>
              <a:t>集群包含一个单独的</a:t>
            </a:r>
            <a:r>
              <a:rPr lang="en-US" altLang="zh-CN" sz="1800" dirty="0" err="1"/>
              <a:t>NameNode</a:t>
            </a:r>
            <a:r>
              <a:rPr lang="zh-CN" altLang="en-US" sz="1800" dirty="0"/>
              <a:t>和多个</a:t>
            </a:r>
            <a:r>
              <a:rPr lang="en-US" altLang="zh-CN" sz="1800" dirty="0" err="1"/>
              <a:t>DataNode</a:t>
            </a:r>
            <a:r>
              <a:rPr lang="zh-CN" altLang="en-US" sz="1800" dirty="0"/>
              <a:t>。</a:t>
            </a:r>
          </a:p>
        </p:txBody>
      </p:sp>
      <p:sp>
        <p:nvSpPr>
          <p:cNvPr id="7" name="矩形 6"/>
          <p:cNvSpPr/>
          <p:nvPr/>
        </p:nvSpPr>
        <p:spPr>
          <a:xfrm>
            <a:off x="8758719" y="3505200"/>
            <a:ext cx="3581400" cy="1285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err="1"/>
              <a:t>NameNode</a:t>
            </a:r>
            <a:r>
              <a:rPr lang="zh-CN" altLang="en-US" sz="1800" dirty="0"/>
              <a:t>作为</a:t>
            </a:r>
            <a:r>
              <a:rPr lang="en-US" altLang="zh-CN" sz="1800" dirty="0"/>
              <a:t>master</a:t>
            </a:r>
            <a:r>
              <a:rPr lang="zh-CN" altLang="en-US" sz="1800" dirty="0"/>
              <a:t>服务，它负责管理文件系统的命名空间和客户端对文件的访问</a:t>
            </a:r>
          </a:p>
        </p:txBody>
      </p:sp>
      <p:sp>
        <p:nvSpPr>
          <p:cNvPr id="8" name="矩形 7"/>
          <p:cNvSpPr/>
          <p:nvPr/>
        </p:nvSpPr>
        <p:spPr>
          <a:xfrm>
            <a:off x="8757007" y="4953000"/>
            <a:ext cx="343499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err="1"/>
              <a:t>DataNode</a:t>
            </a:r>
            <a:r>
              <a:rPr lang="zh-CN" altLang="en-US" sz="1800" dirty="0"/>
              <a:t>作为</a:t>
            </a:r>
            <a:r>
              <a:rPr lang="en-US" altLang="zh-CN" sz="1800" dirty="0"/>
              <a:t>slave</a:t>
            </a:r>
            <a:r>
              <a:rPr lang="zh-CN" altLang="en-US" sz="1800" dirty="0"/>
              <a:t>服务，通常每一个</a:t>
            </a:r>
            <a:r>
              <a:rPr lang="en-US" altLang="zh-CN" sz="1800" dirty="0" err="1"/>
              <a:t>DataNode</a:t>
            </a:r>
            <a:r>
              <a:rPr lang="zh-CN" altLang="en-US" sz="1800" dirty="0"/>
              <a:t>都对应于一个物理节点，承担具体</a:t>
            </a:r>
            <a:r>
              <a:rPr lang="en-US" altLang="zh-CN" sz="1800" dirty="0"/>
              <a:t>block</a:t>
            </a:r>
            <a:r>
              <a:rPr lang="zh-CN" altLang="en-US" sz="1800" dirty="0"/>
              <a:t>的存储任务。</a:t>
            </a:r>
          </a:p>
        </p:txBody>
      </p:sp>
      <p:sp>
        <p:nvSpPr>
          <p:cNvPr id="3" name="矩形 2"/>
          <p:cNvSpPr/>
          <p:nvPr/>
        </p:nvSpPr>
        <p:spPr>
          <a:xfrm>
            <a:off x="5194598" y="898335"/>
            <a:ext cx="6930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 smtClean="0">
                <a:hlinkClick r:id="rId4"/>
              </a:rPr>
              <a:t>详细介绍：</a:t>
            </a:r>
            <a:r>
              <a:rPr lang="en-US" altLang="zh-CN" sz="1800" dirty="0" smtClean="0">
                <a:hlinkClick r:id="rId4"/>
              </a:rPr>
              <a:t>https</a:t>
            </a:r>
            <a:r>
              <a:rPr lang="en-US" altLang="zh-CN" sz="1800" dirty="0">
                <a:hlinkClick r:id="rId4"/>
              </a:rPr>
              <a:t>://www.cnblogs.com/sdifens/articles/9700276.html</a:t>
            </a:r>
            <a:endParaRPr lang="zh-CN" altLang="en-US" sz="1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2649" y="1855620"/>
            <a:ext cx="4132116" cy="482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37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216205" y="806002"/>
            <a:ext cx="8527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HDFS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533400"/>
            <a:ext cx="8490244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4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216205" y="806002"/>
            <a:ext cx="8527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HDFS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架构图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读取数据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458200" y="2057400"/>
            <a:ext cx="349575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smtClean="0"/>
              <a:t>1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Client</a:t>
            </a:r>
            <a:r>
              <a:rPr lang="zh-CN" altLang="en-US" sz="1800" dirty="0"/>
              <a:t>向</a:t>
            </a:r>
            <a:r>
              <a:rPr lang="en-US" altLang="zh-CN" sz="1800" dirty="0" err="1"/>
              <a:t>NameNode</a:t>
            </a:r>
            <a:r>
              <a:rPr lang="zh-CN" altLang="en-US" sz="1800" dirty="0"/>
              <a:t>发起文件读取的请求。</a:t>
            </a:r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2</a:t>
            </a:r>
            <a:r>
              <a:rPr lang="zh-CN" altLang="en-US" sz="1800" dirty="0" smtClean="0"/>
              <a:t>、</a:t>
            </a:r>
            <a:r>
              <a:rPr lang="en-US" altLang="zh-CN" sz="1800" dirty="0" err="1" smtClean="0"/>
              <a:t>NameNode</a:t>
            </a:r>
            <a:r>
              <a:rPr lang="zh-CN" altLang="en-US" sz="1800" dirty="0"/>
              <a:t>返回文件存储的</a:t>
            </a:r>
            <a:r>
              <a:rPr lang="en-US" altLang="zh-CN" sz="1800" dirty="0"/>
              <a:t>block</a:t>
            </a:r>
            <a:r>
              <a:rPr lang="zh-CN" altLang="en-US" sz="1800" dirty="0"/>
              <a:t>块信息、及其</a:t>
            </a:r>
            <a:r>
              <a:rPr lang="en-US" altLang="zh-CN" sz="1800" dirty="0"/>
              <a:t>block</a:t>
            </a:r>
            <a:r>
              <a:rPr lang="zh-CN" altLang="en-US" sz="1800" dirty="0"/>
              <a:t>块所在</a:t>
            </a:r>
            <a:r>
              <a:rPr lang="en-US" altLang="zh-CN" sz="1800" dirty="0" err="1"/>
              <a:t>DataNode</a:t>
            </a:r>
            <a:r>
              <a:rPr lang="zh-CN" altLang="en-US" sz="1800" dirty="0"/>
              <a:t>的信息</a:t>
            </a:r>
            <a:r>
              <a:rPr lang="zh-CN" altLang="en-US" sz="1800" dirty="0" smtClean="0"/>
              <a:t>。</a:t>
            </a:r>
            <a:endParaRPr lang="zh-CN" altLang="en-US" sz="1800" dirty="0"/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3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Client</a:t>
            </a:r>
            <a:r>
              <a:rPr lang="zh-CN" altLang="en-US" sz="1800" dirty="0"/>
              <a:t>读取文件信息。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600200"/>
            <a:ext cx="7815749" cy="465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821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216205" y="806002"/>
            <a:ext cx="8527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HDFS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架构图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写入数据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534400" y="1981200"/>
            <a:ext cx="3495752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smtClean="0"/>
              <a:t>1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Client</a:t>
            </a:r>
            <a:r>
              <a:rPr lang="zh-CN" altLang="en-US" sz="1800" dirty="0"/>
              <a:t>向</a:t>
            </a:r>
            <a:r>
              <a:rPr lang="en-US" altLang="zh-CN" sz="1800" dirty="0" err="1"/>
              <a:t>NameNode</a:t>
            </a:r>
            <a:r>
              <a:rPr lang="zh-CN" altLang="en-US" sz="1800" dirty="0"/>
              <a:t>发起文件写入的请求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2</a:t>
            </a:r>
            <a:r>
              <a:rPr lang="zh-CN" altLang="en-US" sz="1800" dirty="0" smtClean="0"/>
              <a:t>、</a:t>
            </a:r>
            <a:r>
              <a:rPr lang="en-US" altLang="zh-CN" sz="1800" dirty="0" err="1" smtClean="0"/>
              <a:t>NameNode</a:t>
            </a:r>
            <a:r>
              <a:rPr lang="zh-CN" altLang="en-US" sz="1800" dirty="0"/>
              <a:t>根据文件大小和文件块配置情况，返回给</a:t>
            </a:r>
            <a:r>
              <a:rPr lang="en-US" altLang="zh-CN" sz="1800" dirty="0"/>
              <a:t>Client</a:t>
            </a:r>
            <a:r>
              <a:rPr lang="zh-CN" altLang="en-US" sz="1800" dirty="0"/>
              <a:t>它所管理部分</a:t>
            </a:r>
            <a:r>
              <a:rPr lang="en-US" altLang="zh-CN" sz="1800" dirty="0" err="1"/>
              <a:t>DataNode</a:t>
            </a:r>
            <a:r>
              <a:rPr lang="zh-CN" altLang="en-US" sz="1800" dirty="0"/>
              <a:t>的信息。</a:t>
            </a:r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3</a:t>
            </a:r>
            <a:r>
              <a:rPr lang="zh-CN" altLang="en-US" sz="1800" dirty="0" smtClean="0"/>
              <a:t>、</a:t>
            </a:r>
            <a:r>
              <a:rPr lang="en-US" altLang="zh-CN" sz="1800" dirty="0" smtClean="0"/>
              <a:t>Client</a:t>
            </a:r>
            <a:r>
              <a:rPr lang="zh-CN" altLang="en-US" sz="1800" dirty="0"/>
              <a:t>将文件划分为多个</a:t>
            </a:r>
            <a:r>
              <a:rPr lang="en-US" altLang="zh-CN" sz="1800" dirty="0"/>
              <a:t>block</a:t>
            </a:r>
            <a:r>
              <a:rPr lang="zh-CN" altLang="en-US" sz="1800" dirty="0"/>
              <a:t>块，并根据</a:t>
            </a:r>
            <a:r>
              <a:rPr lang="en-US" altLang="zh-CN" sz="1800" dirty="0" err="1"/>
              <a:t>DataNode</a:t>
            </a:r>
            <a:r>
              <a:rPr lang="zh-CN" altLang="en-US" sz="1800" dirty="0"/>
              <a:t>的地址信息，按顺序写入到每一个</a:t>
            </a:r>
            <a:r>
              <a:rPr lang="en-US" altLang="zh-CN" sz="1800" dirty="0" err="1"/>
              <a:t>DataNode</a:t>
            </a:r>
            <a:r>
              <a:rPr lang="zh-CN" altLang="en-US" sz="1800" dirty="0"/>
              <a:t>块中。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549945"/>
            <a:ext cx="7584081" cy="469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5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609601" y="1600200"/>
            <a:ext cx="2971800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HDFS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架构图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写入数据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im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34636"/>
            <a:ext cx="7924800" cy="400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762000" y="3810000"/>
            <a:ext cx="1097280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+mn-ea"/>
              </a:rPr>
              <a:t>（</a:t>
            </a:r>
            <a:r>
              <a:rPr lang="en-US" altLang="zh-CN" sz="1400" dirty="0">
                <a:latin typeface="+mn-ea"/>
              </a:rPr>
              <a:t>1</a:t>
            </a:r>
            <a:r>
              <a:rPr lang="zh-CN" altLang="en-US" sz="1400" dirty="0">
                <a:latin typeface="+mn-ea"/>
              </a:rPr>
              <a:t>）客户端通过 </a:t>
            </a:r>
            <a:r>
              <a:rPr lang="en-US" altLang="zh-CN" sz="1400" dirty="0">
                <a:latin typeface="+mn-ea"/>
              </a:rPr>
              <a:t>Distributed </a:t>
            </a:r>
            <a:r>
              <a:rPr lang="en-US" altLang="zh-CN" sz="1400" dirty="0" err="1">
                <a:latin typeface="+mn-ea"/>
              </a:rPr>
              <a:t>FileSystem</a:t>
            </a:r>
            <a:r>
              <a:rPr lang="en-US" altLang="zh-CN" sz="1400" dirty="0">
                <a:latin typeface="+mn-ea"/>
              </a:rPr>
              <a:t> </a:t>
            </a:r>
            <a:r>
              <a:rPr lang="zh-CN" altLang="en-US" sz="1400" dirty="0">
                <a:latin typeface="+mn-ea"/>
              </a:rPr>
              <a:t>模块向 </a:t>
            </a:r>
            <a:r>
              <a:rPr lang="en-US" altLang="zh-CN" sz="1400" dirty="0" err="1">
                <a:latin typeface="+mn-ea"/>
              </a:rPr>
              <a:t>NameNode</a:t>
            </a:r>
            <a:r>
              <a:rPr lang="en-US" altLang="zh-CN" sz="1400" dirty="0">
                <a:latin typeface="+mn-ea"/>
              </a:rPr>
              <a:t> </a:t>
            </a:r>
            <a:r>
              <a:rPr lang="zh-CN" altLang="en-US" sz="1400" dirty="0">
                <a:latin typeface="+mn-ea"/>
              </a:rPr>
              <a:t>请求上传文件，</a:t>
            </a:r>
            <a:r>
              <a:rPr lang="en-US" altLang="zh-CN" sz="1400" dirty="0" err="1">
                <a:latin typeface="+mn-ea"/>
              </a:rPr>
              <a:t>NameNode</a:t>
            </a:r>
            <a:r>
              <a:rPr lang="en-US" altLang="zh-CN" sz="1400" dirty="0">
                <a:latin typeface="+mn-ea"/>
              </a:rPr>
              <a:t> </a:t>
            </a:r>
            <a:r>
              <a:rPr lang="zh-CN" altLang="en-US" sz="1400" dirty="0">
                <a:latin typeface="+mn-ea"/>
              </a:rPr>
              <a:t>检查目标文件是否已存在，父目录是否存在。（</a:t>
            </a:r>
            <a:r>
              <a:rPr lang="en-US" altLang="zh-CN" sz="1400" dirty="0">
                <a:latin typeface="+mn-ea"/>
              </a:rPr>
              <a:t>2</a:t>
            </a:r>
            <a:r>
              <a:rPr lang="zh-CN" altLang="en-US" sz="1400" dirty="0">
                <a:latin typeface="+mn-ea"/>
              </a:rPr>
              <a:t>）</a:t>
            </a:r>
            <a:r>
              <a:rPr lang="en-US" altLang="zh-CN" sz="1400" dirty="0" err="1">
                <a:latin typeface="+mn-ea"/>
              </a:rPr>
              <a:t>NameNode</a:t>
            </a:r>
            <a:r>
              <a:rPr lang="en-US" altLang="zh-CN" sz="1400" dirty="0">
                <a:latin typeface="+mn-ea"/>
              </a:rPr>
              <a:t> </a:t>
            </a:r>
            <a:r>
              <a:rPr lang="zh-CN" altLang="en-US" sz="1400" dirty="0">
                <a:latin typeface="+mn-ea"/>
              </a:rPr>
              <a:t>返回是否可以上传</a:t>
            </a:r>
            <a:r>
              <a:rPr lang="zh-CN" altLang="en-US" sz="1400" dirty="0" smtClean="0">
                <a:latin typeface="+mn-ea"/>
              </a:rPr>
              <a:t>。（</a:t>
            </a:r>
            <a:r>
              <a:rPr lang="en-US" altLang="zh-CN" sz="1400" dirty="0">
                <a:latin typeface="+mn-ea"/>
              </a:rPr>
              <a:t>3</a:t>
            </a:r>
            <a:r>
              <a:rPr lang="zh-CN" altLang="en-US" sz="1400" dirty="0">
                <a:latin typeface="+mn-ea"/>
              </a:rPr>
              <a:t>）客户端请求第一个 </a:t>
            </a:r>
            <a:r>
              <a:rPr lang="en-US" altLang="zh-CN" sz="1400" dirty="0">
                <a:latin typeface="+mn-ea"/>
              </a:rPr>
              <a:t>Block </a:t>
            </a:r>
            <a:r>
              <a:rPr lang="zh-CN" altLang="en-US" sz="1400" dirty="0">
                <a:latin typeface="+mn-ea"/>
              </a:rPr>
              <a:t>上传到哪几个 </a:t>
            </a:r>
            <a:r>
              <a:rPr lang="en-US" altLang="zh-CN" sz="1400" dirty="0" err="1">
                <a:latin typeface="+mn-ea"/>
              </a:rPr>
              <a:t>DataNode</a:t>
            </a:r>
            <a:r>
              <a:rPr lang="en-US" altLang="zh-CN" sz="1400" dirty="0">
                <a:latin typeface="+mn-ea"/>
              </a:rPr>
              <a:t> </a:t>
            </a:r>
            <a:r>
              <a:rPr lang="zh-CN" altLang="en-US" sz="1400" dirty="0">
                <a:latin typeface="+mn-ea"/>
              </a:rPr>
              <a:t>服务器上</a:t>
            </a:r>
            <a:r>
              <a:rPr lang="zh-CN" altLang="en-US" sz="1400" dirty="0" smtClean="0">
                <a:latin typeface="+mn-ea"/>
              </a:rPr>
              <a:t>。</a:t>
            </a:r>
            <a:endParaRPr lang="en-US" altLang="zh-CN" sz="14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latin typeface="+mn-ea"/>
              </a:rPr>
              <a:t>（</a:t>
            </a:r>
            <a:r>
              <a:rPr lang="en-US" altLang="zh-CN" sz="1400" dirty="0" smtClean="0">
                <a:latin typeface="+mn-ea"/>
              </a:rPr>
              <a:t>4</a:t>
            </a:r>
            <a:r>
              <a:rPr lang="zh-CN" altLang="en-US" sz="1400" dirty="0">
                <a:latin typeface="+mn-ea"/>
              </a:rPr>
              <a:t>）</a:t>
            </a:r>
            <a:r>
              <a:rPr lang="en-US" altLang="zh-CN" sz="1400" dirty="0" err="1">
                <a:latin typeface="+mn-ea"/>
              </a:rPr>
              <a:t>NameNode</a:t>
            </a:r>
            <a:r>
              <a:rPr lang="en-US" altLang="zh-CN" sz="1400" dirty="0">
                <a:latin typeface="+mn-ea"/>
              </a:rPr>
              <a:t> </a:t>
            </a:r>
            <a:r>
              <a:rPr lang="zh-CN" altLang="en-US" sz="1400" dirty="0">
                <a:latin typeface="+mn-ea"/>
              </a:rPr>
              <a:t>返回 </a:t>
            </a:r>
            <a:r>
              <a:rPr lang="en-US" altLang="zh-CN" sz="1400" dirty="0">
                <a:latin typeface="+mn-ea"/>
              </a:rPr>
              <a:t>3 </a:t>
            </a:r>
            <a:r>
              <a:rPr lang="zh-CN" altLang="en-US" sz="1400" dirty="0">
                <a:latin typeface="+mn-ea"/>
              </a:rPr>
              <a:t>个 </a:t>
            </a:r>
            <a:r>
              <a:rPr lang="en-US" altLang="zh-CN" sz="1400" dirty="0" err="1">
                <a:latin typeface="+mn-ea"/>
              </a:rPr>
              <a:t>DataNode</a:t>
            </a:r>
            <a:r>
              <a:rPr lang="en-US" altLang="zh-CN" sz="1400" dirty="0">
                <a:latin typeface="+mn-ea"/>
              </a:rPr>
              <a:t> </a:t>
            </a:r>
            <a:r>
              <a:rPr lang="zh-CN" altLang="en-US" sz="1400" dirty="0">
                <a:latin typeface="+mn-ea"/>
              </a:rPr>
              <a:t>节点，分别为 </a:t>
            </a:r>
            <a:r>
              <a:rPr lang="en-US" altLang="zh-CN" sz="1400" dirty="0">
                <a:latin typeface="+mn-ea"/>
              </a:rPr>
              <a:t>dn1</a:t>
            </a:r>
            <a:r>
              <a:rPr lang="zh-CN" altLang="en-US" sz="1400" dirty="0">
                <a:latin typeface="+mn-ea"/>
              </a:rPr>
              <a:t>、</a:t>
            </a:r>
            <a:r>
              <a:rPr lang="en-US" altLang="zh-CN" sz="1400" dirty="0">
                <a:latin typeface="+mn-ea"/>
              </a:rPr>
              <a:t>dn2</a:t>
            </a:r>
            <a:r>
              <a:rPr lang="zh-CN" altLang="en-US" sz="1400" dirty="0">
                <a:latin typeface="+mn-ea"/>
              </a:rPr>
              <a:t>、</a:t>
            </a:r>
            <a:r>
              <a:rPr lang="en-US" altLang="zh-CN" sz="1400" dirty="0">
                <a:latin typeface="+mn-ea"/>
              </a:rPr>
              <a:t>dn3</a:t>
            </a:r>
            <a:r>
              <a:rPr lang="zh-CN" altLang="en-US" sz="1400" dirty="0" smtClean="0">
                <a:latin typeface="+mn-ea"/>
              </a:rPr>
              <a:t>。</a:t>
            </a:r>
            <a:endParaRPr lang="en-US" altLang="zh-CN" sz="14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latin typeface="+mn-ea"/>
              </a:rPr>
              <a:t>（</a:t>
            </a:r>
            <a:r>
              <a:rPr lang="en-US" altLang="zh-CN" sz="1400" dirty="0">
                <a:latin typeface="+mn-ea"/>
              </a:rPr>
              <a:t>5</a:t>
            </a:r>
            <a:r>
              <a:rPr lang="zh-CN" altLang="en-US" sz="1400" dirty="0">
                <a:latin typeface="+mn-ea"/>
              </a:rPr>
              <a:t>）客户端通过 </a:t>
            </a:r>
            <a:r>
              <a:rPr lang="en-US" altLang="zh-CN" sz="1400" dirty="0" err="1">
                <a:latin typeface="+mn-ea"/>
              </a:rPr>
              <a:t>FSDataOutputStream</a:t>
            </a:r>
            <a:r>
              <a:rPr lang="en-US" altLang="zh-CN" sz="1400" dirty="0">
                <a:latin typeface="+mn-ea"/>
              </a:rPr>
              <a:t> </a:t>
            </a:r>
            <a:r>
              <a:rPr lang="zh-CN" altLang="en-US" sz="1400" dirty="0">
                <a:latin typeface="+mn-ea"/>
              </a:rPr>
              <a:t>模块请求 </a:t>
            </a:r>
            <a:r>
              <a:rPr lang="en-US" altLang="zh-CN" sz="1400" dirty="0">
                <a:latin typeface="+mn-ea"/>
              </a:rPr>
              <a:t>dn1 </a:t>
            </a:r>
            <a:r>
              <a:rPr lang="zh-CN" altLang="en-US" sz="1400" dirty="0">
                <a:latin typeface="+mn-ea"/>
              </a:rPr>
              <a:t>上传数据，</a:t>
            </a:r>
            <a:r>
              <a:rPr lang="en-US" altLang="zh-CN" sz="1400" dirty="0">
                <a:latin typeface="+mn-ea"/>
              </a:rPr>
              <a:t>dn1 </a:t>
            </a:r>
            <a:r>
              <a:rPr lang="zh-CN" altLang="en-US" sz="1400" dirty="0">
                <a:latin typeface="+mn-ea"/>
              </a:rPr>
              <a:t>收到请求会继续调用</a:t>
            </a:r>
            <a:r>
              <a:rPr lang="en-US" altLang="zh-CN" sz="1400" dirty="0">
                <a:latin typeface="+mn-ea"/>
              </a:rPr>
              <a:t>dn2</a:t>
            </a:r>
            <a:r>
              <a:rPr lang="zh-CN" altLang="en-US" sz="1400" dirty="0">
                <a:latin typeface="+mn-ea"/>
              </a:rPr>
              <a:t>，然后 </a:t>
            </a:r>
            <a:r>
              <a:rPr lang="en-US" altLang="zh-CN" sz="1400" dirty="0">
                <a:latin typeface="+mn-ea"/>
              </a:rPr>
              <a:t>dn2 </a:t>
            </a:r>
            <a:r>
              <a:rPr lang="zh-CN" altLang="en-US" sz="1400" dirty="0">
                <a:latin typeface="+mn-ea"/>
              </a:rPr>
              <a:t>调用 </a:t>
            </a:r>
            <a:r>
              <a:rPr lang="en-US" altLang="zh-CN" sz="1400" dirty="0">
                <a:latin typeface="+mn-ea"/>
              </a:rPr>
              <a:t>dn3</a:t>
            </a:r>
            <a:r>
              <a:rPr lang="zh-CN" altLang="en-US" sz="1400" dirty="0">
                <a:latin typeface="+mn-ea"/>
              </a:rPr>
              <a:t>，将这个通信管道建立完成</a:t>
            </a:r>
            <a:r>
              <a:rPr lang="zh-CN" altLang="en-US" sz="1400" dirty="0" smtClean="0">
                <a:latin typeface="+mn-ea"/>
              </a:rPr>
              <a:t>。</a:t>
            </a:r>
            <a:endParaRPr lang="en-US" altLang="zh-CN" sz="14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latin typeface="+mn-ea"/>
              </a:rPr>
              <a:t>（</a:t>
            </a:r>
            <a:r>
              <a:rPr lang="en-US" altLang="zh-CN" sz="1400" dirty="0">
                <a:latin typeface="+mn-ea"/>
              </a:rPr>
              <a:t>6</a:t>
            </a:r>
            <a:r>
              <a:rPr lang="zh-CN" altLang="en-US" sz="1400" dirty="0">
                <a:latin typeface="+mn-ea"/>
              </a:rPr>
              <a:t>）</a:t>
            </a:r>
            <a:r>
              <a:rPr lang="en-US" altLang="zh-CN" sz="1400" dirty="0">
                <a:latin typeface="+mn-ea"/>
              </a:rPr>
              <a:t>dn1</a:t>
            </a:r>
            <a:r>
              <a:rPr lang="zh-CN" altLang="en-US" sz="1400" dirty="0">
                <a:latin typeface="+mn-ea"/>
              </a:rPr>
              <a:t>、</a:t>
            </a:r>
            <a:r>
              <a:rPr lang="en-US" altLang="zh-CN" sz="1400" dirty="0">
                <a:latin typeface="+mn-ea"/>
              </a:rPr>
              <a:t>dn2</a:t>
            </a:r>
            <a:r>
              <a:rPr lang="zh-CN" altLang="en-US" sz="1400" dirty="0">
                <a:latin typeface="+mn-ea"/>
              </a:rPr>
              <a:t>、</a:t>
            </a:r>
            <a:r>
              <a:rPr lang="en-US" altLang="zh-CN" sz="1400" dirty="0">
                <a:latin typeface="+mn-ea"/>
              </a:rPr>
              <a:t>dn3 </a:t>
            </a:r>
            <a:r>
              <a:rPr lang="zh-CN" altLang="en-US" sz="1400" dirty="0">
                <a:latin typeface="+mn-ea"/>
              </a:rPr>
              <a:t>逐级应答客户端</a:t>
            </a:r>
            <a:r>
              <a:rPr lang="zh-CN" altLang="en-US" sz="1400" dirty="0" smtClean="0">
                <a:latin typeface="+mn-ea"/>
              </a:rPr>
              <a:t>。</a:t>
            </a:r>
            <a:endParaRPr lang="en-US" altLang="zh-CN" sz="14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latin typeface="+mn-ea"/>
              </a:rPr>
              <a:t>（</a:t>
            </a:r>
            <a:r>
              <a:rPr lang="en-US" altLang="zh-CN" sz="1400" dirty="0">
                <a:latin typeface="+mn-ea"/>
              </a:rPr>
              <a:t>7</a:t>
            </a:r>
            <a:r>
              <a:rPr lang="zh-CN" altLang="en-US" sz="1400" dirty="0">
                <a:latin typeface="+mn-ea"/>
              </a:rPr>
              <a:t>）客户端开始往 </a:t>
            </a:r>
            <a:r>
              <a:rPr lang="en-US" altLang="zh-CN" sz="1400" dirty="0">
                <a:latin typeface="+mn-ea"/>
              </a:rPr>
              <a:t>dn1 </a:t>
            </a:r>
            <a:r>
              <a:rPr lang="zh-CN" altLang="en-US" sz="1400" dirty="0">
                <a:latin typeface="+mn-ea"/>
              </a:rPr>
              <a:t>上传第一个 </a:t>
            </a:r>
            <a:r>
              <a:rPr lang="en-US" altLang="zh-CN" sz="1400" dirty="0">
                <a:latin typeface="+mn-ea"/>
              </a:rPr>
              <a:t>Block</a:t>
            </a:r>
            <a:r>
              <a:rPr lang="zh-CN" altLang="en-US" sz="1400" dirty="0">
                <a:latin typeface="+mn-ea"/>
              </a:rPr>
              <a:t>（先从磁盘读取数据放到一个本地内存缓存），以 </a:t>
            </a:r>
            <a:r>
              <a:rPr lang="en-US" altLang="zh-CN" sz="1400" dirty="0">
                <a:latin typeface="+mn-ea"/>
              </a:rPr>
              <a:t>Packet </a:t>
            </a:r>
            <a:r>
              <a:rPr lang="zh-CN" altLang="en-US" sz="1400" dirty="0">
                <a:latin typeface="+mn-ea"/>
              </a:rPr>
              <a:t>为单位，</a:t>
            </a:r>
            <a:r>
              <a:rPr lang="en-US" altLang="zh-CN" sz="1400" dirty="0">
                <a:latin typeface="+mn-ea"/>
              </a:rPr>
              <a:t>dn1 </a:t>
            </a:r>
            <a:r>
              <a:rPr lang="zh-CN" altLang="en-US" sz="1400" dirty="0">
                <a:latin typeface="+mn-ea"/>
              </a:rPr>
              <a:t>收到一个 </a:t>
            </a:r>
            <a:r>
              <a:rPr lang="en-US" altLang="zh-CN" sz="1400" dirty="0">
                <a:latin typeface="+mn-ea"/>
              </a:rPr>
              <a:t>Packet </a:t>
            </a:r>
            <a:r>
              <a:rPr lang="zh-CN" altLang="en-US" sz="1400" dirty="0">
                <a:latin typeface="+mn-ea"/>
              </a:rPr>
              <a:t>就会传给 </a:t>
            </a:r>
            <a:r>
              <a:rPr lang="en-US" altLang="zh-CN" sz="1400" dirty="0">
                <a:latin typeface="+mn-ea"/>
              </a:rPr>
              <a:t>dn2</a:t>
            </a:r>
            <a:r>
              <a:rPr lang="zh-CN" altLang="en-US" sz="1400" dirty="0">
                <a:latin typeface="+mn-ea"/>
              </a:rPr>
              <a:t>，</a:t>
            </a:r>
            <a:r>
              <a:rPr lang="en-US" altLang="zh-CN" sz="1400" dirty="0">
                <a:latin typeface="+mn-ea"/>
              </a:rPr>
              <a:t>dn2 </a:t>
            </a:r>
            <a:r>
              <a:rPr lang="zh-CN" altLang="en-US" sz="1400" dirty="0">
                <a:latin typeface="+mn-ea"/>
              </a:rPr>
              <a:t>传给 </a:t>
            </a:r>
            <a:r>
              <a:rPr lang="en-US" altLang="zh-CN" sz="1400" dirty="0">
                <a:latin typeface="+mn-ea"/>
              </a:rPr>
              <a:t>dn3</a:t>
            </a:r>
            <a:r>
              <a:rPr lang="zh-CN" altLang="en-US" sz="1400" dirty="0">
                <a:latin typeface="+mn-ea"/>
              </a:rPr>
              <a:t>；</a:t>
            </a:r>
            <a:r>
              <a:rPr lang="en-US" altLang="zh-CN" sz="1400" dirty="0">
                <a:latin typeface="+mn-ea"/>
              </a:rPr>
              <a:t>dn1 </a:t>
            </a:r>
            <a:r>
              <a:rPr lang="zh-CN" altLang="en-US" sz="1400" dirty="0">
                <a:latin typeface="+mn-ea"/>
              </a:rPr>
              <a:t>每传一个 </a:t>
            </a:r>
            <a:r>
              <a:rPr lang="en-US" altLang="zh-CN" sz="1400" dirty="0">
                <a:latin typeface="+mn-ea"/>
              </a:rPr>
              <a:t>packet</a:t>
            </a:r>
            <a:r>
              <a:rPr lang="zh-CN" altLang="en-US" sz="1400" dirty="0">
                <a:latin typeface="+mn-ea"/>
              </a:rPr>
              <a:t>会放入一个应答队列等待应答。（</a:t>
            </a:r>
            <a:r>
              <a:rPr lang="en-US" altLang="zh-CN" sz="1400" dirty="0">
                <a:latin typeface="+mn-ea"/>
              </a:rPr>
              <a:t>8</a:t>
            </a:r>
            <a:r>
              <a:rPr lang="zh-CN" altLang="en-US" sz="1400" dirty="0">
                <a:latin typeface="+mn-ea"/>
              </a:rPr>
              <a:t>）当一个 </a:t>
            </a:r>
            <a:r>
              <a:rPr lang="en-US" altLang="zh-CN" sz="1400" dirty="0">
                <a:latin typeface="+mn-ea"/>
              </a:rPr>
              <a:t>Block </a:t>
            </a:r>
            <a:r>
              <a:rPr lang="zh-CN" altLang="en-US" sz="1400" dirty="0">
                <a:latin typeface="+mn-ea"/>
              </a:rPr>
              <a:t>传输完成之后，客户端再次请求 </a:t>
            </a:r>
            <a:r>
              <a:rPr lang="en-US" altLang="zh-CN" sz="1400" dirty="0" err="1">
                <a:latin typeface="+mn-ea"/>
              </a:rPr>
              <a:t>NameNode</a:t>
            </a:r>
            <a:r>
              <a:rPr lang="en-US" altLang="zh-CN" sz="1400" dirty="0">
                <a:latin typeface="+mn-ea"/>
              </a:rPr>
              <a:t> </a:t>
            </a:r>
            <a:r>
              <a:rPr lang="zh-CN" altLang="en-US" sz="1400" dirty="0">
                <a:latin typeface="+mn-ea"/>
              </a:rPr>
              <a:t>上传第二个 </a:t>
            </a:r>
            <a:r>
              <a:rPr lang="en-US" altLang="zh-CN" sz="1400" dirty="0">
                <a:latin typeface="+mn-ea"/>
              </a:rPr>
              <a:t>Block </a:t>
            </a:r>
            <a:r>
              <a:rPr lang="zh-CN" altLang="en-US" sz="1400" dirty="0">
                <a:latin typeface="+mn-ea"/>
              </a:rPr>
              <a:t>的服务器。（重复执行 </a:t>
            </a:r>
            <a:r>
              <a:rPr lang="en-US" altLang="zh-CN" sz="1400" dirty="0">
                <a:latin typeface="+mn-ea"/>
              </a:rPr>
              <a:t>3-7 </a:t>
            </a:r>
            <a:r>
              <a:rPr lang="zh-CN" altLang="en-US" sz="1400" dirty="0">
                <a:latin typeface="+mn-ea"/>
              </a:rPr>
              <a:t>步）</a:t>
            </a:r>
            <a:r>
              <a:rPr lang="zh-CN" altLang="en-US" sz="1400" dirty="0" smtClean="0">
                <a:latin typeface="+mn-ea"/>
              </a:rPr>
              <a:t>。</a:t>
            </a:r>
            <a:endParaRPr lang="zh-CN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8958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4528038" y="611089"/>
            <a:ext cx="3505200" cy="609600"/>
          </a:xfrm>
        </p:spPr>
        <p:txBody>
          <a:bodyPr>
            <a:normAutofit/>
          </a:bodyPr>
          <a:lstStyle/>
          <a:p>
            <a:r>
              <a:rPr lang="en-US" altLang="zh-CN" cap="none" dirty="0" smtClean="0">
                <a:solidFill>
                  <a:schemeClr val="tx1"/>
                </a:solidFill>
                <a:hlinkClick r:id="rId3"/>
              </a:rPr>
              <a:t>LINUX</a:t>
            </a:r>
            <a:r>
              <a:rPr lang="zh-CN" altLang="en-US" cap="none" dirty="0" smtClean="0">
                <a:solidFill>
                  <a:schemeClr val="tx1"/>
                </a:solidFill>
                <a:hlinkClick r:id="rId3"/>
              </a:rPr>
              <a:t>基本操作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162050" y="1676400"/>
            <a:ext cx="11029950" cy="1600200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软件安装：</a:t>
            </a:r>
            <a:r>
              <a:rPr lang="en-US" altLang="zh-CN" dirty="0" err="1" smtClean="0"/>
              <a:t>sudo</a:t>
            </a:r>
            <a:r>
              <a:rPr lang="en-US" altLang="zh-CN" dirty="0" smtClean="0"/>
              <a:t> apt-get install/remove/purge xxx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文件操作：</a:t>
            </a:r>
            <a:r>
              <a:rPr lang="en-US" altLang="zh-CN" dirty="0" smtClean="0"/>
              <a:t>ls </a:t>
            </a:r>
            <a:r>
              <a:rPr lang="en-US" altLang="zh-CN" dirty="0" err="1" smtClean="0"/>
              <a:t>cp</a:t>
            </a:r>
            <a:r>
              <a:rPr lang="en-US" altLang="zh-CN" dirty="0" smtClean="0"/>
              <a:t>  mv  cat touch </a:t>
            </a:r>
            <a:r>
              <a:rPr lang="en-US" altLang="zh-CN" dirty="0" err="1" smtClean="0"/>
              <a:t>mkdir</a:t>
            </a:r>
            <a:r>
              <a:rPr lang="en-US" altLang="zh-CN" dirty="0" smtClean="0"/>
              <a:t>  </a:t>
            </a:r>
            <a:r>
              <a:rPr lang="en-US" altLang="zh-CN" dirty="0" err="1" smtClean="0"/>
              <a:t>rm</a:t>
            </a:r>
            <a:r>
              <a:rPr lang="en-US" altLang="zh-CN" dirty="0" smtClean="0"/>
              <a:t> ln  </a:t>
            </a:r>
            <a:r>
              <a:rPr lang="en-US" altLang="zh-CN" dirty="0" err="1" smtClean="0"/>
              <a:t>gedit</a:t>
            </a:r>
            <a:r>
              <a:rPr lang="en-US" altLang="zh-CN" dirty="0" smtClean="0"/>
              <a:t>  vim  </a:t>
            </a:r>
            <a:r>
              <a:rPr lang="en-US" altLang="zh-CN" dirty="0"/>
              <a:t>ln -s </a:t>
            </a:r>
            <a:r>
              <a:rPr lang="zh-CN" altLang="en-US" dirty="0"/>
              <a:t> </a:t>
            </a:r>
            <a:r>
              <a:rPr lang="en-US" altLang="zh-CN" dirty="0" err="1" smtClean="0"/>
              <a:t>src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dest</a:t>
            </a:r>
            <a:r>
              <a:rPr lang="en-US" altLang="zh-CN" dirty="0" smtClean="0"/>
              <a:t>  </a:t>
            </a:r>
            <a:r>
              <a:rPr lang="en-US" altLang="zh-CN" dirty="0" err="1" smtClean="0"/>
              <a:t>chmod</a:t>
            </a:r>
            <a:r>
              <a:rPr lang="en-US" altLang="zh-CN" dirty="0" smtClean="0"/>
              <a:t>  </a:t>
            </a:r>
            <a:r>
              <a:rPr lang="en-US" altLang="zh-CN" dirty="0" err="1" smtClean="0"/>
              <a:t>chown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查找操作：</a:t>
            </a:r>
            <a:r>
              <a:rPr lang="en-US" altLang="zh-CN" dirty="0" err="1" smtClean="0"/>
              <a:t>whereis</a:t>
            </a:r>
            <a:r>
              <a:rPr lang="en-US" altLang="zh-CN" dirty="0" smtClean="0"/>
              <a:t>  find  </a:t>
            </a:r>
            <a:r>
              <a:rPr lang="en-US" altLang="zh-CN" dirty="0" err="1" smtClean="0"/>
              <a:t>grep</a:t>
            </a:r>
            <a:r>
              <a:rPr lang="en-US" altLang="zh-CN" dirty="0" smtClean="0"/>
              <a:t>  locate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其它操作：</a:t>
            </a:r>
            <a:r>
              <a:rPr lang="en-US" altLang="zh-CN" dirty="0" err="1" smtClean="0"/>
              <a:t>ifconfig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lsb_release</a:t>
            </a:r>
            <a:r>
              <a:rPr lang="en-US" altLang="zh-CN" dirty="0" smtClean="0"/>
              <a:t> -d  top  kill  </a:t>
            </a:r>
          </a:p>
        </p:txBody>
      </p:sp>
      <p:sp>
        <p:nvSpPr>
          <p:cNvPr id="5" name="矩形 4"/>
          <p:cNvSpPr/>
          <p:nvPr/>
        </p:nvSpPr>
        <p:spPr>
          <a:xfrm>
            <a:off x="3048000" y="4267200"/>
            <a:ext cx="57885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/>
              <a:t>Linux</a:t>
            </a:r>
            <a:r>
              <a:rPr lang="zh-CN" altLang="en-US" sz="1400" dirty="0" smtClean="0"/>
              <a:t>基本操作：</a:t>
            </a:r>
            <a:r>
              <a:rPr lang="en-US" altLang="zh-CN" sz="1400" dirty="0" smtClean="0"/>
              <a:t>https</a:t>
            </a:r>
            <a:r>
              <a:rPr lang="en-US" altLang="zh-CN" sz="1400" dirty="0"/>
              <a:t>://www.runoob.com/linux/linux-comm-chmod.html</a:t>
            </a:r>
            <a:endParaRPr lang="zh-CN" altLang="en-US" sz="1400" dirty="0"/>
          </a:p>
        </p:txBody>
      </p:sp>
      <p:sp>
        <p:nvSpPr>
          <p:cNvPr id="4" name="矩形 3"/>
          <p:cNvSpPr/>
          <p:nvPr/>
        </p:nvSpPr>
        <p:spPr>
          <a:xfrm>
            <a:off x="4343400" y="4876800"/>
            <a:ext cx="49597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/>
              <a:t>https://www.runoob.com/linux/linux-file-content-manage.html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5655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5098655" y="673306"/>
            <a:ext cx="2471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Yarn</a:t>
            </a:r>
            <a:r>
              <a:rPr lang="zh-CN" altLang="en-US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体系结构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70" y="1229239"/>
            <a:ext cx="7862060" cy="515147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802217" y="1404317"/>
            <a:ext cx="424401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Client</a:t>
            </a:r>
            <a:r>
              <a:rPr lang="zh-CN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：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客户端，它可以提交作业、查询作业的运行进度以及结束作业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  <a:endParaRPr lang="en-US" altLang="zh-CN" sz="1400" dirty="0" smtClean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b="1" dirty="0" err="1" smtClean="0">
                <a:solidFill>
                  <a:srgbClr val="000000"/>
                </a:solidFill>
                <a:latin typeface="Verdana" panose="020B0604030504040204" pitchFamily="34" charset="0"/>
              </a:rPr>
              <a:t>ResourceManager</a:t>
            </a:r>
            <a:r>
              <a:rPr lang="zh-CN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：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简称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RM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，整个集群同一时间提供服务的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RM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只有一个，它负责集群资源的统一管理和调度。以及还需要处理客户端的请求，例如：提交作业或结束作业等。并且监控集群中的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NM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，一旦某个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NM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挂了，那么就需要将该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NM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上运行的任务告诉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AM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来如何进行处理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  <a:endParaRPr lang="zh-CN" altLang="en-US" sz="14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b="1" dirty="0" err="1" smtClean="0">
                <a:solidFill>
                  <a:srgbClr val="000000"/>
                </a:solidFill>
                <a:latin typeface="Verdana" panose="020B0604030504040204" pitchFamily="34" charset="0"/>
              </a:rPr>
              <a:t>NodeManager</a:t>
            </a:r>
            <a:r>
              <a:rPr lang="zh-CN" altLang="en-US" sz="16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：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简称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NM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，整个集群中会有多个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NM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，它主要负责自己本身节点的资源管理和使用，以及定时向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RM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汇报本节点的资源使用情况。接收并处理来自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RM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的各种命令，例如：启动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Container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NM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还需要处理来自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AM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的命令，例如：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AM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会告诉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NM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需要启动多少个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Container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来跑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task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9474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5192922" y="755553"/>
            <a:ext cx="2791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Yarn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体系结构</a:t>
            </a:r>
            <a:endParaRPr lang="zh-CN" altLang="en-US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70" y="1301612"/>
            <a:ext cx="7736761" cy="506937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682947" y="1901274"/>
            <a:ext cx="424401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dirty="0" err="1" smtClean="0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：简称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AM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，每个应用程序都对应着一个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AM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。例如：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MapReduce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会对应一个、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Spark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会对应一个。它主要负责应用程序的管理，为应用程序向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RM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申请资源（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Core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、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Memory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），将资源分配给内部的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task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AM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需要与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NM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通信，以此来启动或停止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task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task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是运行在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Container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里面的，所以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AM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也是运行在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Container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里面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  <a:endParaRPr lang="en-US" altLang="zh-CN" sz="1400" dirty="0" smtClean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4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dirty="0" smtClean="0">
                <a:solidFill>
                  <a:srgbClr val="000000"/>
                </a:solidFill>
                <a:latin typeface="Verdana" panose="020B0604030504040204" pitchFamily="34" charset="0"/>
              </a:rPr>
              <a:t>Container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：封装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了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CPU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、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Memory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等资源的一个容器，相当于是一个任务运行环境的抽象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  <a:endParaRPr lang="zh-CN" altLang="en-US" sz="1400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52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216204" y="649356"/>
            <a:ext cx="8527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MapReduce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作业执行</a:t>
            </a:r>
            <a:r>
              <a:rPr lang="zh-CN" altLang="en-US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r>
              <a:rPr lang="en-US" altLang="zh-CN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</a:t>
            </a: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Yarn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36" y="1404317"/>
            <a:ext cx="7443995" cy="513740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256105" y="1404317"/>
            <a:ext cx="3790122" cy="4755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步骤</a:t>
            </a:r>
            <a:r>
              <a:rPr lang="en-US" altLang="zh-CN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1</a:t>
            </a: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：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用户向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YARN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中提交应用程序，其中包括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程序、启动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的命令、用户程序等。</a:t>
            </a: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步骤</a:t>
            </a:r>
            <a:r>
              <a:rPr lang="en-US" altLang="zh-CN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2</a:t>
            </a: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：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ResourceManager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为该应用程序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分配第一个</a:t>
            </a:r>
            <a:r>
              <a:rPr lang="en-US" altLang="zh-CN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Container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，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并与对应的</a:t>
            </a:r>
            <a:r>
              <a:rPr lang="en-US" altLang="zh-CN" sz="1400" dirty="0" err="1" smtClean="0">
                <a:solidFill>
                  <a:srgbClr val="000000"/>
                </a:solidFill>
                <a:latin typeface="Verdana" panose="020B0604030504040204" pitchFamily="34" charset="0"/>
              </a:rPr>
              <a:t>NodeManager</a:t>
            </a:r>
            <a:r>
              <a:rPr lang="zh-CN" altLang="en-US" sz="14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通信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，要求它在这个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Container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中启动应用程序的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步骤</a:t>
            </a:r>
            <a:r>
              <a:rPr lang="en-US" altLang="zh-CN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3</a:t>
            </a: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：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首先向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ResourceManager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注册，这样用户可以直接通过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ResourceManager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查看应用程序的运行状态，然后它将为各个任务申请资源，并监控它的运行状态，直到运行结束，即重复步骤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4~7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84735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216204" y="649356"/>
            <a:ext cx="8527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MapReduce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作业执行</a:t>
            </a:r>
            <a:r>
              <a:rPr lang="zh-CN" altLang="en-US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r>
              <a:rPr lang="en-US" altLang="zh-CN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2.0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版本（</a:t>
            </a:r>
            <a:r>
              <a:rPr lang="en-US" altLang="zh-CN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Yarn</a:t>
            </a:r>
            <a:r>
              <a:rPr lang="zh-CN" altLang="en-US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40" y="1413327"/>
            <a:ext cx="7443995" cy="513740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832035" y="1287753"/>
            <a:ext cx="426057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步骤</a:t>
            </a:r>
            <a:r>
              <a:rPr lang="en-US" altLang="zh-CN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4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：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采用轮询的方式通过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RPC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协议向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ResourceManager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申请和领取资源。</a:t>
            </a: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步骤</a:t>
            </a:r>
            <a:r>
              <a:rPr lang="en-US" altLang="zh-CN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5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：一旦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申请到资源后，便与对应的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NodeManager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通信，要求它启动任务。</a:t>
            </a: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步骤</a:t>
            </a:r>
            <a:r>
              <a:rPr lang="en-US" altLang="zh-CN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6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：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NodeManager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为任务设置好运行环境（包括环境变量、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JAR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包、二进制程序等）后，将任务启动命令写到一个脚本中，并通过运行该脚本启动任务。</a:t>
            </a: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步骤</a:t>
            </a:r>
            <a:r>
              <a:rPr lang="en-US" altLang="zh-CN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7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：各个任务通过某个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RPC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协议向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汇报自己的状态和进度，以让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随时掌握各个任务的运行状态，从而可以在任务失败时重新启动任务。在应用程序运行过程中，用户可随时通过</a:t>
            </a:r>
            <a:r>
              <a:rPr lang="en-US" altLang="zh-CN" sz="1400" dirty="0">
                <a:solidFill>
                  <a:srgbClr val="000000"/>
                </a:solidFill>
                <a:latin typeface="Verdana" panose="020B0604030504040204" pitchFamily="34" charset="0"/>
              </a:rPr>
              <a:t>RPC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向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查询应用程序的当前运行状态。</a:t>
            </a:r>
          </a:p>
          <a:p>
            <a:pPr lvl="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步骤</a:t>
            </a:r>
            <a:r>
              <a:rPr lang="en-US" altLang="zh-CN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8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：应用程序运行完成后，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ApplicationMaster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向</a:t>
            </a:r>
            <a:r>
              <a:rPr lang="en-US" altLang="zh-CN" sz="1400" dirty="0" err="1">
                <a:solidFill>
                  <a:srgbClr val="000000"/>
                </a:solidFill>
                <a:latin typeface="Verdana" panose="020B0604030504040204" pitchFamily="34" charset="0"/>
              </a:rPr>
              <a:t>ResourceManager</a:t>
            </a:r>
            <a:r>
              <a:rPr lang="zh-CN" alt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注销并关闭自己。</a:t>
            </a:r>
          </a:p>
        </p:txBody>
      </p:sp>
    </p:spTree>
    <p:extLst>
      <p:ext uri="{BB962C8B-B14F-4D97-AF65-F5344CB8AC3E}">
        <p14:creationId xmlns:p14="http://schemas.microsoft.com/office/powerpoint/2010/main" val="77747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216204" y="838200"/>
            <a:ext cx="8527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MapReduce</a:t>
            </a:r>
            <a:r>
              <a:rPr lang="zh-CN" altLang="en-US" sz="2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16204" y="1465408"/>
            <a:ext cx="9198723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b="1" dirty="0" smtClean="0">
                <a:solidFill>
                  <a:srgbClr val="000000"/>
                </a:solidFill>
                <a:latin typeface="Verdana" panose="020B0604030504040204" pitchFamily="34" charset="0"/>
              </a:rPr>
              <a:t>定义</a:t>
            </a:r>
            <a:r>
              <a:rPr lang="zh-CN" altLang="en-US" sz="16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：</a:t>
            </a:r>
            <a:r>
              <a:rPr lang="en-US" altLang="zh-CN" sz="1600" dirty="0" smtClean="0">
                <a:solidFill>
                  <a:srgbClr val="000000"/>
                </a:solidFill>
                <a:latin typeface="Verdana" panose="020B0604030504040204" pitchFamily="34" charset="0"/>
              </a:rPr>
              <a:t>Hadoop </a:t>
            </a: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MapReduce</a:t>
            </a:r>
            <a:r>
              <a:rPr lang="zh-CN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是一个</a:t>
            </a: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软件框架</a:t>
            </a:r>
            <a:r>
              <a:rPr lang="zh-CN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，基于该框架能够容易地编写应用程序，这些应用程序能够运行在由上千个商用机器组成的</a:t>
            </a: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大集群上</a:t>
            </a:r>
            <a:r>
              <a:rPr lang="zh-CN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，并以一种</a:t>
            </a: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可靠的，具有容错能力的</a:t>
            </a:r>
            <a:r>
              <a:rPr lang="zh-CN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方式</a:t>
            </a: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并行地</a:t>
            </a:r>
            <a:r>
              <a:rPr lang="zh-CN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处理上</a:t>
            </a:r>
            <a:r>
              <a:rPr lang="en-US" altLang="zh-CN" sz="1600" dirty="0">
                <a:solidFill>
                  <a:srgbClr val="000000"/>
                </a:solidFill>
                <a:latin typeface="Verdana" panose="020B0604030504040204" pitchFamily="34" charset="0"/>
              </a:rPr>
              <a:t>TB</a:t>
            </a:r>
            <a:r>
              <a:rPr lang="zh-CN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级别的</a:t>
            </a:r>
            <a:r>
              <a:rPr lang="zh-CN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海量数据</a:t>
            </a:r>
            <a:r>
              <a:rPr lang="zh-CN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。</a:t>
            </a:r>
            <a:endParaRPr lang="zh-CN" altLang="en-US" sz="1400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16203" y="2831280"/>
            <a:ext cx="9005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MapReduce</a:t>
            </a:r>
            <a:r>
              <a:rPr lang="zh-CN" altLang="en-US" dirty="0"/>
              <a:t>特点：</a:t>
            </a:r>
            <a:r>
              <a:rPr lang="zh-CN" altLang="en-US" b="1" dirty="0"/>
              <a:t>软件框架、并行处理、可靠且容错、大规模集群、海量数据集</a:t>
            </a:r>
          </a:p>
        </p:txBody>
      </p:sp>
      <p:sp>
        <p:nvSpPr>
          <p:cNvPr id="4" name="矩形 3"/>
          <p:cNvSpPr/>
          <p:nvPr/>
        </p:nvSpPr>
        <p:spPr>
          <a:xfrm>
            <a:off x="2216203" y="3294732"/>
            <a:ext cx="91987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0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Google</a:t>
            </a:r>
            <a:r>
              <a:rPr lang="zh-CN" altLang="zh-CN" dirty="0" smtClean="0">
                <a:solidFill>
                  <a:srgbClr val="00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公司</a:t>
            </a:r>
            <a:r>
              <a:rPr lang="zh-CN" altLang="zh-CN" dirty="0">
                <a:solidFill>
                  <a:srgbClr val="00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最先提出分布式并行编程模型</a:t>
            </a:r>
            <a:r>
              <a:rPr lang="en-US" altLang="zh-CN" dirty="0">
                <a:solidFill>
                  <a:srgbClr val="00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MapReduce</a:t>
            </a:r>
            <a:r>
              <a:rPr lang="zh-CN" altLang="zh-CN" dirty="0">
                <a:solidFill>
                  <a:srgbClr val="00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en-US" altLang="zh-CN" dirty="0">
                <a:solidFill>
                  <a:srgbClr val="00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Hadoop MapReduce</a:t>
            </a:r>
            <a:r>
              <a:rPr lang="zh-CN" altLang="zh-CN" dirty="0">
                <a:solidFill>
                  <a:srgbClr val="00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是它的开源实现。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216203" y="4243318"/>
            <a:ext cx="9198724" cy="1284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MapReduce</a:t>
            </a:r>
            <a:r>
              <a:rPr lang="zh-CN" altLang="en-US" dirty="0"/>
              <a:t>的思想就是“</a:t>
            </a:r>
            <a:r>
              <a:rPr lang="zh-CN" altLang="en-US" b="1" dirty="0"/>
              <a:t>分而治之</a:t>
            </a:r>
            <a:r>
              <a:rPr lang="zh-CN" altLang="en-US" dirty="0"/>
              <a:t>”</a:t>
            </a:r>
            <a:r>
              <a:rPr lang="zh-CN" altLang="en-US" dirty="0" smtClean="0"/>
              <a:t>，即把</a:t>
            </a:r>
            <a:r>
              <a:rPr lang="zh-CN" altLang="en-US" dirty="0"/>
              <a:t>复杂的任务分解为若干个“</a:t>
            </a:r>
            <a:r>
              <a:rPr lang="zh-CN" altLang="en-US" b="1" dirty="0"/>
              <a:t>简单的任务</a:t>
            </a:r>
            <a:r>
              <a:rPr lang="zh-CN" altLang="en-US" dirty="0"/>
              <a:t>”来</a:t>
            </a:r>
            <a:r>
              <a:rPr lang="zh-CN" altLang="en-US" dirty="0" smtClean="0"/>
              <a:t>处理：</a:t>
            </a:r>
            <a:r>
              <a:rPr lang="zh-CN" altLang="en-US" sz="1600" dirty="0"/>
              <a:t>①数据或计算的规模相对原任务要大大</a:t>
            </a:r>
            <a:r>
              <a:rPr lang="zh-CN" altLang="en-US" sz="1600" dirty="0" smtClean="0"/>
              <a:t>缩小；</a:t>
            </a:r>
            <a:r>
              <a:rPr lang="zh-CN" altLang="en-US" sz="1600" dirty="0"/>
              <a:t>②</a:t>
            </a:r>
            <a:r>
              <a:rPr lang="zh-CN" altLang="en-US" sz="1600" b="1" dirty="0"/>
              <a:t>就近计算原则</a:t>
            </a:r>
            <a:r>
              <a:rPr lang="zh-CN" altLang="en-US" sz="1600" dirty="0"/>
              <a:t>，任务会分配到存放着所需数据的节点上进行</a:t>
            </a:r>
            <a:r>
              <a:rPr lang="zh-CN" altLang="en-US" sz="1600" dirty="0" smtClean="0"/>
              <a:t>计算；</a:t>
            </a:r>
            <a:r>
              <a:rPr lang="zh-CN" altLang="en-US" sz="1600" dirty="0"/>
              <a:t>③这些小任务可以并行计算彼此间几乎没有依赖</a:t>
            </a:r>
            <a:r>
              <a:rPr lang="zh-CN" altLang="en-US" sz="1600" dirty="0" smtClean="0"/>
              <a:t>关系。</a:t>
            </a:r>
            <a:endParaRPr lang="en-US" altLang="zh-CN" sz="1600" dirty="0" smtClean="0"/>
          </a:p>
        </p:txBody>
      </p:sp>
      <p:sp>
        <p:nvSpPr>
          <p:cNvPr id="8" name="矩形 7"/>
          <p:cNvSpPr/>
          <p:nvPr/>
        </p:nvSpPr>
        <p:spPr>
          <a:xfrm>
            <a:off x="3299568" y="5710746"/>
            <a:ext cx="2266345" cy="507831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Mapper</a:t>
            </a:r>
            <a:r>
              <a:rPr lang="zh-CN" altLang="en-US" dirty="0"/>
              <a:t>负责</a:t>
            </a:r>
            <a:r>
              <a:rPr lang="zh-CN" altLang="en-US" dirty="0" smtClean="0"/>
              <a:t>“分”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5742634" y="5710747"/>
            <a:ext cx="4443845" cy="507831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Reducer</a:t>
            </a:r>
            <a:r>
              <a:rPr lang="zh-CN" altLang="en-US" dirty="0"/>
              <a:t>负责对</a:t>
            </a:r>
            <a:r>
              <a:rPr lang="en-US" altLang="zh-CN" dirty="0"/>
              <a:t>map</a:t>
            </a:r>
            <a:r>
              <a:rPr lang="zh-CN" altLang="en-US" dirty="0"/>
              <a:t>阶段的结果进行汇总</a:t>
            </a:r>
          </a:p>
        </p:txBody>
      </p:sp>
      <p:sp>
        <p:nvSpPr>
          <p:cNvPr id="7" name="矩形 6"/>
          <p:cNvSpPr/>
          <p:nvPr/>
        </p:nvSpPr>
        <p:spPr>
          <a:xfrm>
            <a:off x="5742634" y="284824"/>
            <a:ext cx="6343349" cy="923330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zh-CN" altLang="en-US" dirty="0" smtClean="0"/>
              <a:t>应用场景：</a:t>
            </a:r>
            <a:r>
              <a:rPr lang="en-US" altLang="zh-CN" dirty="0" smtClean="0"/>
              <a:t>- </a:t>
            </a:r>
            <a:r>
              <a:rPr lang="zh-CN" altLang="en-US" dirty="0"/>
              <a:t>简单的数据统计，比如网站</a:t>
            </a:r>
            <a:r>
              <a:rPr lang="en-US" altLang="zh-CN" dirty="0" err="1"/>
              <a:t>pv,uv</a:t>
            </a:r>
            <a:r>
              <a:rPr lang="zh-CN" altLang="en-US" dirty="0"/>
              <a:t>的统计 </a:t>
            </a:r>
            <a:br>
              <a:rPr lang="zh-CN" altLang="en-US" dirty="0"/>
            </a:br>
            <a:r>
              <a:rPr lang="en-US" altLang="zh-CN" dirty="0"/>
              <a:t>- </a:t>
            </a:r>
            <a:r>
              <a:rPr lang="zh-CN" altLang="en-US" dirty="0"/>
              <a:t>搜索引擎建索引 </a:t>
            </a:r>
            <a:r>
              <a:rPr lang="zh-CN" altLang="en-US" dirty="0" smtClean="0"/>
              <a:t>   </a:t>
            </a:r>
            <a:r>
              <a:rPr lang="en-US" altLang="zh-CN" dirty="0" smtClean="0"/>
              <a:t>- </a:t>
            </a:r>
            <a:r>
              <a:rPr lang="zh-CN" altLang="en-US" dirty="0"/>
              <a:t>海量数据查找 </a:t>
            </a:r>
            <a:r>
              <a:rPr lang="zh-CN" altLang="en-US" dirty="0" smtClean="0"/>
              <a:t> </a:t>
            </a:r>
            <a:r>
              <a:rPr lang="en-US" altLang="zh-CN" dirty="0" smtClean="0"/>
              <a:t>- </a:t>
            </a:r>
            <a:r>
              <a:rPr lang="zh-CN" altLang="en-US" dirty="0"/>
              <a:t>复杂数据分析算法实现 </a:t>
            </a:r>
            <a:br>
              <a:rPr lang="zh-CN" altLang="en-US" dirty="0"/>
            </a:br>
            <a:r>
              <a:rPr lang="en-US" altLang="zh-CN" dirty="0"/>
              <a:t>-</a:t>
            </a:r>
            <a:r>
              <a:rPr lang="zh-CN" altLang="en-US" dirty="0"/>
              <a:t>聚类算法 </a:t>
            </a:r>
            <a:r>
              <a:rPr lang="en-US" altLang="zh-CN" dirty="0" smtClean="0"/>
              <a:t>-</a:t>
            </a:r>
            <a:r>
              <a:rPr lang="zh-CN" altLang="en-US" dirty="0"/>
              <a:t>分类算法 </a:t>
            </a:r>
            <a:r>
              <a:rPr lang="en-US" altLang="zh-CN" dirty="0" smtClean="0"/>
              <a:t>-</a:t>
            </a:r>
            <a:r>
              <a:rPr lang="zh-CN" altLang="en-US" dirty="0"/>
              <a:t>推荐算法 </a:t>
            </a:r>
            <a:r>
              <a:rPr lang="en-US" altLang="zh-CN" dirty="0" smtClean="0"/>
              <a:t>-</a:t>
            </a:r>
            <a:r>
              <a:rPr lang="zh-CN" altLang="en-US" dirty="0"/>
              <a:t>图算法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墨迹 9"/>
              <p14:cNvContentPartPr/>
              <p14:nvPr/>
            </p14:nvContentPartPr>
            <p14:xfrm>
              <a:off x="4051440" y="4673520"/>
              <a:ext cx="1987920" cy="38520"/>
            </p14:xfrm>
          </p:contentPart>
        </mc:Choice>
        <mc:Fallback xmlns="">
          <p:pic>
            <p:nvPicPr>
              <p:cNvPr id="10" name="墨迹 9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42080" y="4664160"/>
                <a:ext cx="2006640" cy="5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3894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8" grpId="0" animBg="1"/>
      <p:bldP spid="9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4448908" y="630115"/>
            <a:ext cx="3505200" cy="609600"/>
          </a:xfrm>
        </p:spPr>
        <p:txBody>
          <a:bodyPr>
            <a:normAutofit/>
          </a:bodyPr>
          <a:lstStyle/>
          <a:p>
            <a:r>
              <a:rPr lang="en-US" altLang="zh-CN" cap="none" dirty="0" smtClean="0">
                <a:solidFill>
                  <a:schemeClr val="tx1"/>
                </a:solidFill>
              </a:rPr>
              <a:t>Ubuntu</a:t>
            </a:r>
            <a:r>
              <a:rPr lang="zh-CN" altLang="en-US" cap="none" dirty="0" smtClean="0">
                <a:solidFill>
                  <a:schemeClr val="tx1"/>
                </a:solidFill>
              </a:rPr>
              <a:t>目录基本操作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531545" y="1717895"/>
            <a:ext cx="9601200" cy="228600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目录：用户目录，根目录，当前目录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操作：目录操作命令，更新源，</a:t>
            </a:r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gedit</a:t>
            </a:r>
            <a:r>
              <a:rPr lang="en-US" altLang="zh-CN" dirty="0" smtClean="0"/>
              <a:t> </a:t>
            </a:r>
            <a:r>
              <a:rPr lang="zh-CN" altLang="en-US" dirty="0" smtClean="0"/>
              <a:t>***，</a:t>
            </a:r>
            <a:r>
              <a:rPr lang="en-US" altLang="zh-CN" dirty="0" smtClean="0"/>
              <a:t>vim</a:t>
            </a:r>
            <a:r>
              <a:rPr lang="zh-CN" altLang="en-US" dirty="0" smtClean="0"/>
              <a:t>安装和操作，</a:t>
            </a:r>
            <a:r>
              <a:rPr lang="en-US" altLang="zh-CN" dirty="0" smtClean="0"/>
              <a:t>vim  insert esc shift+: </a:t>
            </a:r>
            <a:r>
              <a:rPr lang="en-US" altLang="zh-CN" dirty="0" err="1" smtClean="0"/>
              <a:t>wq</a:t>
            </a:r>
            <a:r>
              <a:rPr lang="en-US" altLang="zh-CN" dirty="0" smtClean="0"/>
              <a:t> q</a:t>
            </a:r>
            <a:r>
              <a:rPr lang="en-US" altLang="zh-CN" dirty="0"/>
              <a:t>!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869105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1400175" y="820257"/>
            <a:ext cx="3505200" cy="609600"/>
          </a:xfrm>
        </p:spPr>
        <p:txBody>
          <a:bodyPr>
            <a:normAutofit/>
          </a:bodyPr>
          <a:lstStyle/>
          <a:p>
            <a:r>
              <a:rPr lang="zh-CN" altLang="en-US" cap="none" dirty="0" smtClean="0">
                <a:solidFill>
                  <a:schemeClr val="tx1"/>
                </a:solidFill>
              </a:rPr>
              <a:t>虚拟机</a:t>
            </a:r>
            <a:r>
              <a:rPr lang="en-US" altLang="zh-CN" cap="none" dirty="0" smtClean="0">
                <a:solidFill>
                  <a:schemeClr val="tx1"/>
                </a:solidFill>
              </a:rPr>
              <a:t>NET</a:t>
            </a:r>
            <a:r>
              <a:rPr lang="zh-CN" altLang="en-US" cap="none" dirty="0" smtClean="0">
                <a:solidFill>
                  <a:schemeClr val="tx1"/>
                </a:solidFill>
              </a:rPr>
              <a:t>网络设置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400175" y="1600199"/>
            <a:ext cx="9601200" cy="228600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1</a:t>
            </a:r>
            <a:r>
              <a:rPr lang="zh-CN" altLang="en-US" dirty="0" smtClean="0"/>
              <a:t>步：设置虚拟机网络适配器为</a:t>
            </a:r>
            <a:r>
              <a:rPr lang="en-US" altLang="zh-CN" dirty="0" smtClean="0"/>
              <a:t>NAT</a:t>
            </a:r>
            <a:r>
              <a:rPr lang="zh-CN" altLang="en-US" dirty="0" smtClean="0"/>
              <a:t>模式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2</a:t>
            </a:r>
            <a:r>
              <a:rPr lang="zh-CN" altLang="en-US" dirty="0" smtClean="0"/>
              <a:t>步：</a:t>
            </a:r>
            <a:r>
              <a:rPr lang="en-US" altLang="zh-CN" dirty="0" err="1"/>
              <a:t>ifconfig</a:t>
            </a:r>
            <a:r>
              <a:rPr lang="zh-CN" altLang="en-US" dirty="0"/>
              <a:t>查看已分配的</a:t>
            </a:r>
            <a:r>
              <a:rPr lang="en-US" altLang="zh-CN" dirty="0" smtClean="0"/>
              <a:t>IP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400" dirty="0" smtClean="0"/>
              <a:t>若没有</a:t>
            </a:r>
            <a:r>
              <a:rPr lang="en-US" altLang="zh-CN" sz="1400" dirty="0" smtClean="0"/>
              <a:t>IP</a:t>
            </a:r>
            <a:r>
              <a:rPr lang="zh-CN" altLang="en-US" sz="1400" dirty="0" smtClean="0"/>
              <a:t>或者不能上网，用下面的链接去设置网络。</a:t>
            </a:r>
            <a:endParaRPr lang="en-US" altLang="zh-CN" sz="1400" dirty="0"/>
          </a:p>
        </p:txBody>
      </p:sp>
      <p:sp>
        <p:nvSpPr>
          <p:cNvPr id="7" name="矩形 6"/>
          <p:cNvSpPr/>
          <p:nvPr/>
        </p:nvSpPr>
        <p:spPr>
          <a:xfrm>
            <a:off x="1400175" y="4226883"/>
            <a:ext cx="49776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smtClean="0"/>
              <a:t>Net</a:t>
            </a:r>
            <a:r>
              <a:rPr lang="zh-CN" altLang="en-US" sz="1200" dirty="0" smtClean="0"/>
              <a:t>配置示例：</a:t>
            </a:r>
            <a:r>
              <a:rPr lang="en-US" altLang="zh-CN" sz="1200" dirty="0"/>
              <a:t>https://</a:t>
            </a:r>
            <a:r>
              <a:rPr lang="en-US" altLang="zh-CN" sz="1200" dirty="0" smtClean="0"/>
              <a:t>blog.csdn.net/xuqingda/article/details/124033331</a:t>
            </a:r>
            <a:endParaRPr lang="en-US" altLang="zh-CN" sz="1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0" y="87837"/>
            <a:ext cx="4986338" cy="30247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3112562"/>
            <a:ext cx="4951068" cy="255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18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940777" y="867508"/>
            <a:ext cx="4314825" cy="609600"/>
          </a:xfrm>
        </p:spPr>
        <p:txBody>
          <a:bodyPr>
            <a:normAutofit fontScale="90000"/>
          </a:bodyPr>
          <a:lstStyle/>
          <a:p>
            <a:r>
              <a:rPr lang="en-US" altLang="zh-CN" cap="none" dirty="0" smtClean="0">
                <a:solidFill>
                  <a:schemeClr val="tx1"/>
                </a:solidFill>
              </a:rPr>
              <a:t>Ubuntu</a:t>
            </a:r>
            <a:r>
              <a:rPr lang="zh-CN" altLang="en-US" cap="none" dirty="0" smtClean="0">
                <a:solidFill>
                  <a:schemeClr val="tx1"/>
                </a:solidFill>
              </a:rPr>
              <a:t>与</a:t>
            </a:r>
            <a:r>
              <a:rPr lang="en-US" altLang="zh-CN" cap="none" dirty="0" smtClean="0">
                <a:solidFill>
                  <a:schemeClr val="tx1"/>
                </a:solidFill>
              </a:rPr>
              <a:t>windows</a:t>
            </a:r>
            <a:r>
              <a:rPr lang="zh-CN" altLang="en-US" cap="none" dirty="0" smtClean="0">
                <a:solidFill>
                  <a:schemeClr val="tx1"/>
                </a:solidFill>
              </a:rPr>
              <a:t>共享文件夹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40777" y="1705708"/>
            <a:ext cx="5410200" cy="228600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trike="sngStrike" dirty="0" smtClean="0"/>
              <a:t>1</a:t>
            </a:r>
            <a:r>
              <a:rPr lang="zh-CN" altLang="en-US" strike="sngStrike" dirty="0" smtClean="0"/>
              <a:t>、修改虚拟机设置（可选），如右图</a:t>
            </a:r>
            <a:r>
              <a:rPr lang="en-US" altLang="zh-CN" strike="sngStrike" dirty="0" smtClean="0"/>
              <a:t>1-5</a:t>
            </a:r>
            <a:r>
              <a:rPr lang="zh-CN" altLang="en-US" strike="sngStrike" dirty="0" smtClean="0"/>
              <a:t>步，共享了</a:t>
            </a:r>
            <a:r>
              <a:rPr lang="en-US" altLang="zh-CN" strike="sngStrike" dirty="0" smtClean="0"/>
              <a:t>windows</a:t>
            </a:r>
            <a:r>
              <a:rPr lang="zh-CN" altLang="en-US" strike="sngStrike" dirty="0"/>
              <a:t>的</a:t>
            </a:r>
            <a:r>
              <a:rPr lang="en-US" altLang="zh-CN" strike="sngStrike" dirty="0" smtClean="0"/>
              <a:t>software</a:t>
            </a:r>
            <a:r>
              <a:rPr lang="zh-CN" altLang="en-US" strike="sngStrike" dirty="0" smtClean="0"/>
              <a:t>文件夹；</a:t>
            </a:r>
            <a:endParaRPr lang="en-US" altLang="zh-CN" strike="sngStrike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、支持直接</a:t>
            </a:r>
            <a:r>
              <a:rPr lang="en-US" altLang="zh-CN" dirty="0" smtClean="0"/>
              <a:t>windows</a:t>
            </a:r>
            <a:r>
              <a:rPr lang="zh-CN" altLang="en-US" dirty="0" smtClean="0"/>
              <a:t>与</a:t>
            </a:r>
            <a:r>
              <a:rPr lang="en-US" altLang="zh-CN" dirty="0" smtClean="0"/>
              <a:t>Ubuntu</a:t>
            </a:r>
            <a:r>
              <a:rPr lang="zh-CN" altLang="en-US" dirty="0" smtClean="0"/>
              <a:t>直接复制文件：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300" dirty="0" err="1" smtClean="0"/>
              <a:t>sudo</a:t>
            </a:r>
            <a:r>
              <a:rPr lang="en-US" altLang="zh-CN" sz="1300" dirty="0" smtClean="0"/>
              <a:t> apt-get </a:t>
            </a:r>
            <a:r>
              <a:rPr lang="en-US" altLang="zh-CN" sz="1300" dirty="0"/>
              <a:t>install open-</a:t>
            </a:r>
            <a:r>
              <a:rPr lang="en-US" altLang="zh-CN" sz="1300" dirty="0" err="1"/>
              <a:t>vm</a:t>
            </a:r>
            <a:r>
              <a:rPr lang="en-US" altLang="zh-CN" sz="1300" dirty="0"/>
              <a:t>-tools-desktop </a:t>
            </a:r>
            <a:endParaRPr lang="en-US" altLang="zh-CN" sz="13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300" dirty="0" err="1" smtClean="0"/>
              <a:t>sudo</a:t>
            </a:r>
            <a:r>
              <a:rPr lang="en-US" altLang="zh-CN" sz="1300" dirty="0" smtClean="0"/>
              <a:t> apt-get install open-</a:t>
            </a:r>
            <a:r>
              <a:rPr lang="en-US" altLang="zh-CN" sz="1300" dirty="0" err="1" smtClean="0"/>
              <a:t>vm</a:t>
            </a:r>
            <a:r>
              <a:rPr lang="en-US" altLang="zh-CN" sz="1300" dirty="0" smtClean="0"/>
              <a:t>-tools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0" y="152400"/>
            <a:ext cx="5168380" cy="4932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89704" y="5486400"/>
            <a:ext cx="7042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/>
              <a:t>参考链接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（共享文件）：</a:t>
            </a:r>
            <a:r>
              <a:rPr lang="en-US" altLang="zh-CN" sz="1400" dirty="0" smtClean="0"/>
              <a:t>https</a:t>
            </a:r>
            <a:r>
              <a:rPr lang="en-US" altLang="zh-CN" sz="1400" dirty="0"/>
              <a:t>://blog.csdn.net/qq_16763983/article/details/121086240</a:t>
            </a:r>
            <a:endParaRPr lang="zh-CN" altLang="en-US" sz="1400" dirty="0"/>
          </a:p>
        </p:txBody>
      </p:sp>
      <p:sp>
        <p:nvSpPr>
          <p:cNvPr id="8" name="矩形 7"/>
          <p:cNvSpPr/>
          <p:nvPr/>
        </p:nvSpPr>
        <p:spPr>
          <a:xfrm>
            <a:off x="1219201" y="5867400"/>
            <a:ext cx="65371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参考</a:t>
            </a:r>
            <a:r>
              <a:rPr lang="zh-CN" altLang="en-US" sz="1400" dirty="0" smtClean="0"/>
              <a:t>链接</a:t>
            </a:r>
            <a:r>
              <a:rPr lang="en-US" altLang="zh-CN" sz="1400" dirty="0" smtClean="0"/>
              <a:t>2</a:t>
            </a:r>
            <a:r>
              <a:rPr lang="zh-CN" altLang="en-US" sz="1400" dirty="0" smtClean="0"/>
              <a:t>（安装插件）：</a:t>
            </a:r>
            <a:r>
              <a:rPr lang="en-US" altLang="zh-CN" sz="1400" dirty="0" smtClean="0"/>
              <a:t>https</a:t>
            </a:r>
            <a:r>
              <a:rPr lang="en-US" altLang="zh-CN" sz="1400" dirty="0"/>
              <a:t>://www.cnblogs.com/code2code/p/12895956.html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654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82243" y="888037"/>
            <a:ext cx="4314825" cy="609600"/>
          </a:xfrm>
        </p:spPr>
        <p:txBody>
          <a:bodyPr>
            <a:normAutofit/>
          </a:bodyPr>
          <a:lstStyle/>
          <a:p>
            <a:r>
              <a:rPr lang="zh-CN" altLang="en-US" cap="none" dirty="0">
                <a:solidFill>
                  <a:schemeClr val="tx1"/>
                </a:solidFill>
              </a:rPr>
              <a:t>搜狗中文输入法下载安装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682243" y="1726237"/>
            <a:ext cx="6021388" cy="388620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1</a:t>
            </a:r>
            <a:r>
              <a:rPr lang="zh-CN" altLang="en-US" dirty="0" smtClean="0"/>
              <a:t>、下载输入安装文件</a:t>
            </a:r>
            <a:r>
              <a:rPr lang="en-US" altLang="zh-CN" dirty="0" smtClean="0"/>
              <a:t>sogoupinyin_4.0.1.2800_x86_64</a:t>
            </a:r>
            <a:r>
              <a:rPr lang="en-US" altLang="zh-CN" dirty="0"/>
              <a:t>.</a:t>
            </a:r>
            <a:r>
              <a:rPr lang="en-US" altLang="zh-CN" dirty="0" smtClean="0"/>
              <a:t>deb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、按照官网要求执行安装过程：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sz="1400" dirty="0" err="1"/>
              <a:t>sudo</a:t>
            </a:r>
            <a:r>
              <a:rPr lang="en-US" altLang="zh-CN" sz="1400" dirty="0"/>
              <a:t> apt-get install </a:t>
            </a:r>
            <a:r>
              <a:rPr lang="en-US" altLang="zh-CN" sz="1400" dirty="0" err="1" smtClean="0"/>
              <a:t>fcitx</a:t>
            </a:r>
            <a:endParaRPr lang="en-US" altLang="zh-CN" sz="1400" dirty="0" smtClean="0"/>
          </a:p>
          <a:p>
            <a:pPr>
              <a:lnSpc>
                <a:spcPct val="150000"/>
              </a:lnSpc>
            </a:pPr>
            <a:r>
              <a:rPr lang="en-US" altLang="zh-CN" sz="1400" dirty="0" err="1"/>
              <a:t>sudo</a:t>
            </a:r>
            <a:r>
              <a:rPr lang="en-US" altLang="zh-CN" sz="1400" dirty="0"/>
              <a:t> </a:t>
            </a:r>
            <a:r>
              <a:rPr lang="en-US" altLang="zh-CN" sz="1400" dirty="0" err="1"/>
              <a:t>dpkg</a:t>
            </a:r>
            <a:r>
              <a:rPr lang="en-US" altLang="zh-CN" sz="1400" dirty="0"/>
              <a:t> -</a:t>
            </a:r>
            <a:r>
              <a:rPr lang="en-US" altLang="zh-CN" sz="1400" dirty="0" err="1"/>
              <a:t>i</a:t>
            </a:r>
            <a:r>
              <a:rPr lang="en-US" altLang="zh-CN" sz="1400" dirty="0"/>
              <a:t> sogoupinyin_4.0.1.2800_x86_64.deb </a:t>
            </a:r>
          </a:p>
          <a:p>
            <a:pPr>
              <a:lnSpc>
                <a:spcPct val="150000"/>
              </a:lnSpc>
            </a:pPr>
            <a:r>
              <a:rPr lang="en-US" altLang="zh-CN" sz="1400" dirty="0" err="1"/>
              <a:t>sudo</a:t>
            </a:r>
            <a:r>
              <a:rPr lang="en-US" altLang="zh-CN" sz="1400" dirty="0"/>
              <a:t> apt -f </a:t>
            </a:r>
            <a:r>
              <a:rPr lang="en-US" altLang="zh-CN" sz="1400" dirty="0" smtClean="0"/>
              <a:t>install</a:t>
            </a:r>
            <a:r>
              <a:rPr lang="zh-CN" altLang="en-US" sz="1400" dirty="0" smtClean="0"/>
              <a:t>（若上一步提示失败，则执行）</a:t>
            </a:r>
            <a:endParaRPr lang="en-US" altLang="zh-CN" sz="1400" dirty="0" smtClean="0"/>
          </a:p>
          <a:p>
            <a:pPr>
              <a:lnSpc>
                <a:spcPct val="150000"/>
              </a:lnSpc>
            </a:pPr>
            <a:r>
              <a:rPr lang="en-US" altLang="zh-CN" sz="1400" dirty="0" smtClean="0"/>
              <a:t>Ubuntu20.04</a:t>
            </a:r>
            <a:r>
              <a:rPr lang="zh-CN" altLang="en-US" sz="1400" dirty="0" smtClean="0"/>
              <a:t>依赖（需要）：</a:t>
            </a:r>
            <a:endParaRPr lang="en-US" altLang="zh-CN" sz="1400" dirty="0" smtClean="0"/>
          </a:p>
          <a:p>
            <a:pPr lvl="1">
              <a:lnSpc>
                <a:spcPct val="150000"/>
              </a:lnSpc>
            </a:pPr>
            <a:r>
              <a:rPr lang="en-US" altLang="zh-CN" sz="1200" dirty="0" err="1" smtClean="0"/>
              <a:t>sudo</a:t>
            </a:r>
            <a:r>
              <a:rPr lang="en-US" altLang="zh-CN" sz="1200" dirty="0" smtClean="0"/>
              <a:t> </a:t>
            </a:r>
            <a:r>
              <a:rPr lang="en-US" altLang="zh-CN" sz="1200" dirty="0"/>
              <a:t>apt install libqt5qml5 libqt5quick5 libqt5quickwidgets5 </a:t>
            </a:r>
            <a:r>
              <a:rPr lang="en-US" altLang="zh-CN" sz="1200" dirty="0" smtClean="0"/>
              <a:t>qml-module-qtquick2</a:t>
            </a:r>
            <a:endParaRPr lang="en-US" altLang="zh-CN" sz="1200" dirty="0"/>
          </a:p>
          <a:p>
            <a:pPr lvl="1">
              <a:lnSpc>
                <a:spcPct val="150000"/>
              </a:lnSpc>
            </a:pPr>
            <a:r>
              <a:rPr lang="en-US" altLang="zh-CN" sz="1200" dirty="0" err="1"/>
              <a:t>sudo</a:t>
            </a:r>
            <a:r>
              <a:rPr lang="en-US" altLang="zh-CN" sz="1200" dirty="0"/>
              <a:t> apt install libgsettings-qt1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300" dirty="0" smtClean="0"/>
              <a:t>注意：</a:t>
            </a:r>
            <a:r>
              <a:rPr lang="en-US" altLang="zh-CN" sz="1300" dirty="0" smtClean="0"/>
              <a:t>Ubuntu</a:t>
            </a:r>
            <a:r>
              <a:rPr lang="zh-CN" altLang="en-US" sz="1300" dirty="0" smtClean="0"/>
              <a:t>默认下载路径为：</a:t>
            </a:r>
            <a:r>
              <a:rPr lang="en-US" altLang="zh-CN" sz="1300" dirty="0" smtClean="0"/>
              <a:t> </a:t>
            </a:r>
            <a:r>
              <a:rPr lang="en-US" altLang="zh-CN" sz="1300" dirty="0"/>
              <a:t>/home/bigdata2022/Downloads</a:t>
            </a:r>
            <a:endParaRPr lang="en-US" altLang="zh-CN" sz="1300" dirty="0" smtClean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 smtClean="0"/>
          </a:p>
        </p:txBody>
      </p:sp>
      <p:sp>
        <p:nvSpPr>
          <p:cNvPr id="5" name="矩形 4"/>
          <p:cNvSpPr/>
          <p:nvPr/>
        </p:nvSpPr>
        <p:spPr>
          <a:xfrm>
            <a:off x="5963619" y="6271874"/>
            <a:ext cx="6021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/>
              <a:t>搜狗中文输入法下载安装参考链接：</a:t>
            </a:r>
            <a:r>
              <a:rPr lang="en-US" altLang="zh-CN" sz="1400" dirty="0"/>
              <a:t>https://shurufa.sogou.com/linux/guide</a:t>
            </a:r>
            <a:endParaRPr lang="zh-CN" altLang="en-US" sz="14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762000"/>
            <a:ext cx="5081099" cy="5029200"/>
          </a:xfrm>
          <a:prstGeom prst="rect">
            <a:avLst/>
          </a:prstGeom>
        </p:spPr>
      </p:pic>
      <p:pic>
        <p:nvPicPr>
          <p:cNvPr id="2050" name="Picture 2" descr="3. 没有“搜狗”字样，选择配置，将搜狗加入输入法列表即可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768" y="3437363"/>
            <a:ext cx="4619962" cy="2594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5527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1532847" y="762000"/>
            <a:ext cx="6143859" cy="609600"/>
          </a:xfrm>
        </p:spPr>
        <p:txBody>
          <a:bodyPr>
            <a:normAutofit/>
          </a:bodyPr>
          <a:lstStyle/>
          <a:p>
            <a:r>
              <a:rPr lang="zh-CN" altLang="en-US" cap="none" dirty="0" smtClean="0">
                <a:solidFill>
                  <a:schemeClr val="tx1"/>
                </a:solidFill>
              </a:rPr>
              <a:t>系统时间设置（若时间与真实不一致）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682243" y="1726237"/>
            <a:ext cx="6021388" cy="388620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1</a:t>
            </a:r>
            <a:r>
              <a:rPr lang="zh-CN" altLang="en-US" dirty="0"/>
              <a:t>、设置</a:t>
            </a:r>
            <a:r>
              <a:rPr lang="en-US" altLang="zh-CN" dirty="0"/>
              <a:t>Ubuntu</a:t>
            </a:r>
            <a:r>
              <a:rPr lang="zh-CN" altLang="en-US" dirty="0"/>
              <a:t>服务器时区：</a:t>
            </a:r>
            <a:r>
              <a:rPr lang="en-US" altLang="zh-CN" dirty="0" err="1"/>
              <a:t>timedatectl</a:t>
            </a:r>
            <a:endParaRPr lang="en-US" altLang="zh-CN" dirty="0"/>
          </a:p>
          <a:p>
            <a:pPr lvl="1"/>
            <a:r>
              <a:rPr lang="zh-CN" altLang="en-US" dirty="0" smtClean="0"/>
              <a:t>查询系统当前时区：</a:t>
            </a:r>
            <a:r>
              <a:rPr lang="en-US" altLang="zh-CN" dirty="0" err="1" smtClean="0"/>
              <a:t>timedatectl</a:t>
            </a:r>
            <a:r>
              <a:rPr lang="en-US" altLang="zh-CN" dirty="0" smtClean="0"/>
              <a:t> </a:t>
            </a:r>
            <a:r>
              <a:rPr lang="en-US" altLang="zh-CN" dirty="0"/>
              <a:t>status</a:t>
            </a:r>
            <a:endParaRPr lang="zh-CN" altLang="zh-CN" dirty="0"/>
          </a:p>
          <a:p>
            <a:pPr lvl="1"/>
            <a:r>
              <a:rPr lang="zh-CN" altLang="en-US" dirty="0" smtClean="0"/>
              <a:t>查询时区列表：</a:t>
            </a:r>
            <a:r>
              <a:rPr lang="en-US" altLang="zh-CN" dirty="0" err="1" smtClean="0"/>
              <a:t>timedatectl</a:t>
            </a:r>
            <a:r>
              <a:rPr lang="en-US" altLang="zh-CN" dirty="0" smtClean="0"/>
              <a:t> </a:t>
            </a:r>
            <a:r>
              <a:rPr lang="en-US" altLang="zh-CN" dirty="0"/>
              <a:t>list-</a:t>
            </a:r>
            <a:r>
              <a:rPr lang="en-US" altLang="zh-CN" dirty="0" err="1"/>
              <a:t>timezones</a:t>
            </a:r>
            <a:r>
              <a:rPr lang="en-US" altLang="zh-CN" dirty="0"/>
              <a:t> | </a:t>
            </a:r>
            <a:r>
              <a:rPr lang="en-US" altLang="zh-CN" dirty="0" err="1"/>
              <a:t>grep</a:t>
            </a:r>
            <a:r>
              <a:rPr lang="en-US" altLang="zh-CN" dirty="0"/>
              <a:t> Asia</a:t>
            </a:r>
            <a:endParaRPr lang="zh-CN" altLang="zh-CN" dirty="0"/>
          </a:p>
          <a:p>
            <a:pPr lvl="1"/>
            <a:r>
              <a:rPr lang="zh-CN" altLang="en-US" dirty="0" smtClean="0"/>
              <a:t>设置所在时区：</a:t>
            </a:r>
            <a:r>
              <a:rPr lang="en-US" altLang="zh-CN" dirty="0" err="1" smtClean="0"/>
              <a:t>timedatectl</a:t>
            </a:r>
            <a:r>
              <a:rPr lang="en-US" altLang="zh-CN" dirty="0" smtClean="0"/>
              <a:t> </a:t>
            </a:r>
            <a:r>
              <a:rPr lang="en-US" altLang="zh-CN" dirty="0"/>
              <a:t>set-</a:t>
            </a:r>
            <a:r>
              <a:rPr lang="en-US" altLang="zh-CN" dirty="0" err="1"/>
              <a:t>timezone</a:t>
            </a:r>
            <a:r>
              <a:rPr lang="en-US" altLang="zh-CN" dirty="0"/>
              <a:t> </a:t>
            </a:r>
            <a:r>
              <a:rPr lang="en-US" altLang="zh-CN" dirty="0" smtClean="0"/>
              <a:t>Asia/Shanghai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、更新系统时间：</a:t>
            </a:r>
            <a:endParaRPr lang="en-US" altLang="zh-CN" dirty="0" smtClean="0"/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查询系统时间：</a:t>
            </a:r>
            <a:r>
              <a:rPr lang="en-US" altLang="zh-CN" dirty="0" smtClean="0"/>
              <a:t>date -R</a:t>
            </a:r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安装</a:t>
            </a:r>
            <a:r>
              <a:rPr lang="zh-CN" altLang="en-US" dirty="0"/>
              <a:t>同步软件：</a:t>
            </a:r>
            <a:r>
              <a:rPr lang="en-US" altLang="zh-CN" dirty="0" err="1"/>
              <a:t>sudo</a:t>
            </a:r>
            <a:r>
              <a:rPr lang="en-US" altLang="zh-CN" dirty="0"/>
              <a:t> apt-get install </a:t>
            </a:r>
            <a:r>
              <a:rPr lang="en-US" altLang="zh-CN" dirty="0" err="1"/>
              <a:t>ntpdate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执行同步操作：</a:t>
            </a:r>
            <a:r>
              <a:rPr lang="en-US" altLang="zh-CN" dirty="0" err="1"/>
              <a:t>sudo</a:t>
            </a:r>
            <a:r>
              <a:rPr lang="en-US" altLang="zh-CN" dirty="0"/>
              <a:t> </a:t>
            </a:r>
            <a:r>
              <a:rPr lang="en-US" altLang="zh-CN" dirty="0" err="1"/>
              <a:t>ntpdate</a:t>
            </a:r>
            <a:r>
              <a:rPr lang="en-US" altLang="zh-CN" dirty="0"/>
              <a:t> time.windows.com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286" y="2923935"/>
            <a:ext cx="4426620" cy="65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798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1371600" y="761999"/>
            <a:ext cx="3505200" cy="609600"/>
          </a:xfrm>
        </p:spPr>
        <p:txBody>
          <a:bodyPr>
            <a:normAutofit/>
          </a:bodyPr>
          <a:lstStyle/>
          <a:p>
            <a:r>
              <a:rPr lang="en-US" altLang="zh-CN" cap="none" dirty="0" smtClean="0">
                <a:solidFill>
                  <a:schemeClr val="tx1"/>
                </a:solidFill>
              </a:rPr>
              <a:t>Java SDK</a:t>
            </a:r>
            <a:r>
              <a:rPr lang="zh-CN" altLang="en-US" cap="none" dirty="0" smtClean="0">
                <a:solidFill>
                  <a:schemeClr val="tx1"/>
                </a:solidFill>
              </a:rPr>
              <a:t>安装配置</a:t>
            </a:r>
            <a:endParaRPr lang="zh-CN" altLang="en-US" cap="none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295400" y="1549400"/>
            <a:ext cx="9601200" cy="4572000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1</a:t>
            </a:r>
            <a:r>
              <a:rPr lang="zh-CN" altLang="en-US" dirty="0" smtClean="0"/>
              <a:t>步：从</a:t>
            </a:r>
            <a:r>
              <a:rPr lang="en-US" altLang="zh-CN" dirty="0" smtClean="0"/>
              <a:t>oracle</a:t>
            </a:r>
            <a:r>
              <a:rPr lang="zh-CN" altLang="en-US" dirty="0" smtClean="0"/>
              <a:t>官网下载</a:t>
            </a:r>
            <a:r>
              <a:rPr lang="en-US" altLang="zh-CN" dirty="0" smtClean="0"/>
              <a:t>x64</a:t>
            </a:r>
            <a:r>
              <a:rPr lang="zh-CN" altLang="en-US" dirty="0" smtClean="0"/>
              <a:t>版本的</a:t>
            </a:r>
            <a:r>
              <a:rPr lang="en-US" altLang="zh-CN" dirty="0" smtClean="0"/>
              <a:t>jdk11</a:t>
            </a:r>
            <a:r>
              <a:rPr lang="zh-CN" altLang="en-US" dirty="0" smtClean="0"/>
              <a:t>到本地；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第</a:t>
            </a:r>
            <a:r>
              <a:rPr lang="en-US" altLang="zh-CN" dirty="0" smtClean="0"/>
              <a:t>2</a:t>
            </a:r>
            <a:r>
              <a:rPr lang="zh-CN" altLang="en-US" dirty="0" smtClean="0"/>
              <a:t>步：将文件解压到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</a:t>
            </a:r>
            <a:r>
              <a:rPr lang="zh-CN" altLang="en-US" dirty="0" smtClean="0"/>
              <a:t>目录；</a:t>
            </a:r>
            <a:endParaRPr lang="en-US" altLang="zh-CN" dirty="0" smtClean="0"/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解压缩到：</a:t>
            </a:r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/>
              <a:t>tar -</a:t>
            </a:r>
            <a:r>
              <a:rPr lang="en-US" altLang="zh-CN" dirty="0" err="1"/>
              <a:t>xvf</a:t>
            </a:r>
            <a:r>
              <a:rPr lang="en-US" altLang="zh-CN" dirty="0"/>
              <a:t> jdk-11.0.16.1_linux-x64_bin.tar.gz -C /</a:t>
            </a:r>
            <a:r>
              <a:rPr lang="en-US" altLang="zh-CN" dirty="0" err="1"/>
              <a:t>usr</a:t>
            </a:r>
            <a:r>
              <a:rPr lang="en-US" altLang="zh-CN" dirty="0"/>
              <a:t>/local</a:t>
            </a:r>
            <a:r>
              <a:rPr lang="en-US" altLang="zh-CN" dirty="0" smtClean="0"/>
              <a:t>/</a:t>
            </a:r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切换目录：</a:t>
            </a:r>
            <a:r>
              <a:rPr lang="en-US" altLang="zh-CN" dirty="0" smtClean="0"/>
              <a:t>cd 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/local/</a:t>
            </a:r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重命名：</a:t>
            </a:r>
            <a:r>
              <a:rPr lang="en-US" altLang="zh-CN" dirty="0" err="1" smtClean="0"/>
              <a:t>sudo</a:t>
            </a:r>
            <a:r>
              <a:rPr lang="en-US" altLang="zh-CN" dirty="0" smtClean="0"/>
              <a:t> mv jdk-11.0.16.1 jdk11</a:t>
            </a:r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设置环境变量：</a:t>
            </a:r>
            <a:endParaRPr lang="en-US" altLang="zh-CN" dirty="0" smtClean="0"/>
          </a:p>
          <a:p>
            <a:pPr marL="972900" lvl="2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 smtClean="0"/>
              <a:t>编辑系统变量文件 </a:t>
            </a:r>
            <a:r>
              <a:rPr lang="en-US" altLang="zh-CN" dirty="0" err="1" smtClean="0"/>
              <a:t>sudo</a:t>
            </a:r>
            <a:r>
              <a:rPr lang="en-US" altLang="zh-CN" dirty="0" smtClean="0"/>
              <a:t> vim /</a:t>
            </a:r>
            <a:r>
              <a:rPr lang="en-US" altLang="zh-CN" dirty="0" err="1" smtClean="0"/>
              <a:t>etc</a:t>
            </a:r>
            <a:r>
              <a:rPr lang="en-US" altLang="zh-CN" dirty="0" smtClean="0"/>
              <a:t>/profile</a:t>
            </a:r>
            <a:r>
              <a:rPr lang="zh-CN" altLang="en-US" dirty="0" smtClean="0"/>
              <a:t>，在文档末尾添加下面语句：</a:t>
            </a:r>
            <a:endParaRPr lang="en-US" altLang="zh-CN" dirty="0" smtClean="0"/>
          </a:p>
          <a:p>
            <a:pPr marL="972000" lvl="3" indent="0">
              <a:lnSpc>
                <a:spcPct val="150000"/>
              </a:lnSpc>
              <a:buNone/>
            </a:pPr>
            <a:r>
              <a:rPr lang="en-US" altLang="zh-CN" dirty="0"/>
              <a:t>export JAVA_HOME=/</a:t>
            </a:r>
            <a:r>
              <a:rPr lang="en-US" altLang="zh-CN" dirty="0" err="1"/>
              <a:t>usr</a:t>
            </a:r>
            <a:r>
              <a:rPr lang="en-US" altLang="zh-CN" dirty="0"/>
              <a:t>/local/jdk11</a:t>
            </a:r>
          </a:p>
          <a:p>
            <a:pPr marL="972000" lvl="3" indent="0">
              <a:lnSpc>
                <a:spcPct val="150000"/>
              </a:lnSpc>
              <a:buNone/>
            </a:pPr>
            <a:r>
              <a:rPr lang="en-US" altLang="zh-CN" dirty="0"/>
              <a:t>export PATH=$PATH:$</a:t>
            </a:r>
            <a:r>
              <a:rPr lang="en-US" altLang="zh-CN" dirty="0" smtClean="0"/>
              <a:t>JAVA_HOME/bin</a:t>
            </a:r>
          </a:p>
          <a:p>
            <a:pPr marL="972900" lvl="2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 smtClean="0"/>
              <a:t>保存退出后，执行修改系统变量生效命令：</a:t>
            </a:r>
            <a:r>
              <a:rPr lang="en-US" altLang="zh-CN" dirty="0" smtClean="0"/>
              <a:t>source /</a:t>
            </a:r>
            <a:r>
              <a:rPr lang="en-US" altLang="zh-CN" dirty="0" err="1" smtClean="0"/>
              <a:t>etc</a:t>
            </a:r>
            <a:r>
              <a:rPr lang="en-US" altLang="zh-CN" dirty="0" smtClean="0"/>
              <a:t>/profile</a:t>
            </a:r>
          </a:p>
          <a:p>
            <a:pPr marL="972900" lvl="2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dirty="0" smtClean="0"/>
              <a:t>再执行：</a:t>
            </a:r>
            <a:r>
              <a:rPr lang="en-US" altLang="zh-CN" dirty="0" smtClean="0"/>
              <a:t>java </a:t>
            </a:r>
            <a:r>
              <a:rPr lang="en-US" altLang="zh-CN" dirty="0"/>
              <a:t>-</a:t>
            </a:r>
            <a:r>
              <a:rPr lang="en-US" altLang="zh-CN" dirty="0" smtClean="0"/>
              <a:t>version</a:t>
            </a:r>
            <a:r>
              <a:rPr lang="zh-CN" altLang="en-US" dirty="0" smtClean="0"/>
              <a:t>查看版本</a:t>
            </a:r>
            <a:endParaRPr lang="en-US" altLang="zh-CN" dirty="0" smtClean="0"/>
          </a:p>
        </p:txBody>
      </p:sp>
      <p:sp>
        <p:nvSpPr>
          <p:cNvPr id="7" name="矩形 6"/>
          <p:cNvSpPr/>
          <p:nvPr/>
        </p:nvSpPr>
        <p:spPr>
          <a:xfrm>
            <a:off x="6170295" y="6524823"/>
            <a:ext cx="61305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smtClean="0"/>
              <a:t>Java11</a:t>
            </a:r>
            <a:r>
              <a:rPr lang="zh-CN" altLang="en-US" sz="1400" dirty="0" smtClean="0"/>
              <a:t>下载：</a:t>
            </a:r>
            <a:r>
              <a:rPr lang="en-US" altLang="zh-CN" sz="1400" dirty="0" smtClean="0"/>
              <a:t>https</a:t>
            </a:r>
            <a:r>
              <a:rPr lang="en-US" altLang="zh-CN" sz="1400" dirty="0"/>
              <a:t>://www.oracle.com/java/technologies/downloads/#java11</a:t>
            </a:r>
            <a:endParaRPr lang="zh-CN" altLang="en-US" sz="14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4816" y="95252"/>
            <a:ext cx="5276654" cy="255269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165215" y="6121400"/>
            <a:ext cx="54577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安装帮助：</a:t>
            </a:r>
            <a:r>
              <a:rPr lang="en-US" altLang="zh-CN" sz="1400" dirty="0"/>
              <a:t>https://www.cnblogs.com/liujiaxin2018/p/16201141.html</a:t>
            </a:r>
          </a:p>
        </p:txBody>
      </p:sp>
    </p:spTree>
    <p:extLst>
      <p:ext uri="{BB962C8B-B14F-4D97-AF65-F5344CB8AC3E}">
        <p14:creationId xmlns:p14="http://schemas.microsoft.com/office/powerpoint/2010/main" val="315837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红利">
  <a:themeElements>
    <a:clrScheme name="红利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红利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红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红利</Template>
  <TotalTime>1418</TotalTime>
  <Words>3697</Words>
  <Application>Microsoft Office PowerPoint</Application>
  <PresentationFormat>宽屏</PresentationFormat>
  <Paragraphs>492</Paragraphs>
  <Slides>34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4" baseType="lpstr">
      <vt:lpstr>等线</vt:lpstr>
      <vt:lpstr>华文中宋</vt:lpstr>
      <vt:lpstr>宋体</vt:lpstr>
      <vt:lpstr>微软雅黑</vt:lpstr>
      <vt:lpstr>幼圆</vt:lpstr>
      <vt:lpstr>Arial</vt:lpstr>
      <vt:lpstr>Gill Sans MT</vt:lpstr>
      <vt:lpstr>Verdana</vt:lpstr>
      <vt:lpstr>Wingdings 2</vt:lpstr>
      <vt:lpstr>红利</vt:lpstr>
      <vt:lpstr>PowerPoint 演示文稿</vt:lpstr>
      <vt:lpstr>在Vmware中安装Ubuntu20.04的安装方法和步骤</vt:lpstr>
      <vt:lpstr>LINUX基本操作</vt:lpstr>
      <vt:lpstr>Ubuntu目录基本操作</vt:lpstr>
      <vt:lpstr>虚拟机NET网络设置</vt:lpstr>
      <vt:lpstr>Ubuntu与windows共享文件夹</vt:lpstr>
      <vt:lpstr>搜狗中文输入法下载安装</vt:lpstr>
      <vt:lpstr>系统时间设置（若时间与真实不一致）</vt:lpstr>
      <vt:lpstr>Java SDK安装配置</vt:lpstr>
      <vt:lpstr>虚拟克隆或复制</vt:lpstr>
      <vt:lpstr>智慧树课程《Hadoop生态技术（微专业）》登录和报道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Windows 用户</cp:lastModifiedBy>
  <cp:revision>120</cp:revision>
  <dcterms:created xsi:type="dcterms:W3CDTF">2022-09-18T09:16:11Z</dcterms:created>
  <dcterms:modified xsi:type="dcterms:W3CDTF">2022-10-10T03:58:19Z</dcterms:modified>
</cp:coreProperties>
</file>

<file path=docProps/thumbnail.jpeg>
</file>